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61" r:id="rId5"/>
    <p:sldMasterId id="2147483674"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http://customooxmlschemas.google.com/">
      <go:slidesCustomData xmlns:go="http://customooxmlschemas.google.com/" r:id="rId62" roundtripDataSignature="AMtx7mi+N9+al2U3VS4ldnBYoNjXgCdU8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3.xml"/><Relationship Id="rId42" Type="http://schemas.openxmlformats.org/officeDocument/2006/relationships/slide" Target="slides/slide35.xml"/><Relationship Id="rId41" Type="http://schemas.openxmlformats.org/officeDocument/2006/relationships/slide" Target="slides/slide34.xml"/><Relationship Id="rId44" Type="http://schemas.openxmlformats.org/officeDocument/2006/relationships/slide" Target="slides/slide37.xml"/><Relationship Id="rId43" Type="http://schemas.openxmlformats.org/officeDocument/2006/relationships/slide" Target="slides/slide36.xml"/><Relationship Id="rId46" Type="http://schemas.openxmlformats.org/officeDocument/2006/relationships/slide" Target="slides/slide39.xml"/><Relationship Id="rId45" Type="http://schemas.openxmlformats.org/officeDocument/2006/relationships/slide" Target="slides/slide38.xml"/><Relationship Id="rId1" Type="http://schemas.openxmlformats.org/officeDocument/2006/relationships/theme" Target="theme/theme4.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48" Type="http://schemas.openxmlformats.org/officeDocument/2006/relationships/slide" Target="slides/slide41.xml"/><Relationship Id="rId47" Type="http://schemas.openxmlformats.org/officeDocument/2006/relationships/slide" Target="slides/slide40.xml"/><Relationship Id="rId49" Type="http://schemas.openxmlformats.org/officeDocument/2006/relationships/slide" Target="slides/slide42.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slide" Target="slides/slide24.xml"/><Relationship Id="rId30" Type="http://schemas.openxmlformats.org/officeDocument/2006/relationships/slide" Target="slides/slide23.xml"/><Relationship Id="rId33" Type="http://schemas.openxmlformats.org/officeDocument/2006/relationships/slide" Target="slides/slide26.xml"/><Relationship Id="rId32" Type="http://schemas.openxmlformats.org/officeDocument/2006/relationships/slide" Target="slides/slide25.xml"/><Relationship Id="rId35" Type="http://schemas.openxmlformats.org/officeDocument/2006/relationships/slide" Target="slides/slide28.xml"/><Relationship Id="rId34" Type="http://schemas.openxmlformats.org/officeDocument/2006/relationships/slide" Target="slides/slide27.xml"/><Relationship Id="rId37" Type="http://schemas.openxmlformats.org/officeDocument/2006/relationships/slide" Target="slides/slide30.xml"/><Relationship Id="rId36" Type="http://schemas.openxmlformats.org/officeDocument/2006/relationships/slide" Target="slides/slide29.xml"/><Relationship Id="rId39" Type="http://schemas.openxmlformats.org/officeDocument/2006/relationships/slide" Target="slides/slide32.xml"/><Relationship Id="rId38" Type="http://schemas.openxmlformats.org/officeDocument/2006/relationships/slide" Target="slides/slide31.xml"/><Relationship Id="rId62" Type="http://customschemas.google.com/relationships/presentationmetadata" Target="metadata"/><Relationship Id="rId61" Type="http://schemas.openxmlformats.org/officeDocument/2006/relationships/slide" Target="slides/slide54.xml"/><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60" Type="http://schemas.openxmlformats.org/officeDocument/2006/relationships/slide" Target="slides/slide53.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29" Type="http://schemas.openxmlformats.org/officeDocument/2006/relationships/slide" Target="slides/slide22.xml"/><Relationship Id="rId51" Type="http://schemas.openxmlformats.org/officeDocument/2006/relationships/slide" Target="slides/slide44.xml"/><Relationship Id="rId50" Type="http://schemas.openxmlformats.org/officeDocument/2006/relationships/slide" Target="slides/slide43.xml"/><Relationship Id="rId53" Type="http://schemas.openxmlformats.org/officeDocument/2006/relationships/slide" Target="slides/slide46.xml"/><Relationship Id="rId52" Type="http://schemas.openxmlformats.org/officeDocument/2006/relationships/slide" Target="slides/slide45.xml"/><Relationship Id="rId11" Type="http://schemas.openxmlformats.org/officeDocument/2006/relationships/slide" Target="slides/slide4.xml"/><Relationship Id="rId55" Type="http://schemas.openxmlformats.org/officeDocument/2006/relationships/slide" Target="slides/slide48.xml"/><Relationship Id="rId10" Type="http://schemas.openxmlformats.org/officeDocument/2006/relationships/slide" Target="slides/slide3.xml"/><Relationship Id="rId54" Type="http://schemas.openxmlformats.org/officeDocument/2006/relationships/slide" Target="slides/slide47.xml"/><Relationship Id="rId13" Type="http://schemas.openxmlformats.org/officeDocument/2006/relationships/slide" Target="slides/slide6.xml"/><Relationship Id="rId57" Type="http://schemas.openxmlformats.org/officeDocument/2006/relationships/slide" Target="slides/slide50.xml"/><Relationship Id="rId12" Type="http://schemas.openxmlformats.org/officeDocument/2006/relationships/slide" Target="slides/slide5.xml"/><Relationship Id="rId56" Type="http://schemas.openxmlformats.org/officeDocument/2006/relationships/slide" Target="slides/slide49.xml"/><Relationship Id="rId15" Type="http://schemas.openxmlformats.org/officeDocument/2006/relationships/slide" Target="slides/slide8.xml"/><Relationship Id="rId59" Type="http://schemas.openxmlformats.org/officeDocument/2006/relationships/slide" Target="slides/slide52.xml"/><Relationship Id="rId14" Type="http://schemas.openxmlformats.org/officeDocument/2006/relationships/slide" Target="slides/slide7.xml"/><Relationship Id="rId58" Type="http://schemas.openxmlformats.org/officeDocument/2006/relationships/slide" Target="slides/slide51.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216000" y="812520"/>
            <a:ext cx="7127280" cy="400896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9pPr>
          </a:lstStyle>
          <a:p/>
        </p:txBody>
      </p:sp>
      <p:sp>
        <p:nvSpPr>
          <p:cNvPr id="5" name="Google Shape;5;n"/>
          <p:cNvSpPr txBox="1"/>
          <p:nvPr>
            <p:ph idx="3" type="hdr"/>
          </p:nvPr>
        </p:nvSpPr>
        <p:spPr>
          <a:xfrm>
            <a:off x="0" y="0"/>
            <a:ext cx="3280680" cy="534240"/>
          </a:xfrm>
          <a:prstGeom prst="rect">
            <a:avLst/>
          </a:prstGeom>
          <a:noFill/>
          <a:ln>
            <a:noFill/>
          </a:ln>
        </p:spPr>
        <p:txBody>
          <a:bodyPr anchorCtr="0" anchor="t"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6" name="Google Shape;6;n"/>
          <p:cNvSpPr txBox="1"/>
          <p:nvPr>
            <p:ph idx="10" type="dt"/>
          </p:nvPr>
        </p:nvSpPr>
        <p:spPr>
          <a:xfrm>
            <a:off x="4278960" y="0"/>
            <a:ext cx="3280680" cy="534240"/>
          </a:xfrm>
          <a:prstGeom prst="rect">
            <a:avLst/>
          </a:prstGeom>
          <a:noFill/>
          <a:ln>
            <a:noFill/>
          </a:ln>
        </p:spPr>
        <p:txBody>
          <a:bodyPr anchorCtr="0" anchor="t"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10157400"/>
            <a:ext cx="3280680" cy="534240"/>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4278960" y="10157400"/>
            <a:ext cx="3280680" cy="53424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fr-FR" sz="1400" u="none" cap="none" strike="noStrike">
                <a:solidFill>
                  <a:schemeClr val="dk1"/>
                </a:solidFill>
                <a:latin typeface="Times New Roman"/>
                <a:ea typeface="Times New Roman"/>
                <a:cs typeface="Times New Roman"/>
                <a:sym typeface="Times New Roman"/>
              </a:rPr>
              <a:t>‹#›</a:t>
            </a:fld>
            <a:endParaRPr b="0" i="0" sz="1400" u="none" cap="none" strike="noStrike">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176" name="Google Shape;176;p1: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p10: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352" name="Google Shape;352;p10: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p11: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377" name="Google Shape;377;p11: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0" name="Shape 410"/>
        <p:cNvGrpSpPr/>
        <p:nvPr/>
      </p:nvGrpSpPr>
      <p:grpSpPr>
        <a:xfrm>
          <a:off x="0" y="0"/>
          <a:ext cx="0" cy="0"/>
          <a:chOff x="0" y="0"/>
          <a:chExt cx="0" cy="0"/>
        </a:xfrm>
      </p:grpSpPr>
      <p:sp>
        <p:nvSpPr>
          <p:cNvPr id="411" name="Google Shape;411;p12: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412" name="Google Shape;412;p12: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4" name="Shape 434"/>
        <p:cNvGrpSpPr/>
        <p:nvPr/>
      </p:nvGrpSpPr>
      <p:grpSpPr>
        <a:xfrm>
          <a:off x="0" y="0"/>
          <a:ext cx="0" cy="0"/>
          <a:chOff x="0" y="0"/>
          <a:chExt cx="0" cy="0"/>
        </a:xfrm>
      </p:grpSpPr>
      <p:sp>
        <p:nvSpPr>
          <p:cNvPr id="435" name="Google Shape;435;p13: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436" name="Google Shape;436;p13: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8" name="Shape 458"/>
        <p:cNvGrpSpPr/>
        <p:nvPr/>
      </p:nvGrpSpPr>
      <p:grpSpPr>
        <a:xfrm>
          <a:off x="0" y="0"/>
          <a:ext cx="0" cy="0"/>
          <a:chOff x="0" y="0"/>
          <a:chExt cx="0" cy="0"/>
        </a:xfrm>
      </p:grpSpPr>
      <p:sp>
        <p:nvSpPr>
          <p:cNvPr id="459" name="Google Shape;459;p14: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460" name="Google Shape;460;p14: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1" name="Shape 481"/>
        <p:cNvGrpSpPr/>
        <p:nvPr/>
      </p:nvGrpSpPr>
      <p:grpSpPr>
        <a:xfrm>
          <a:off x="0" y="0"/>
          <a:ext cx="0" cy="0"/>
          <a:chOff x="0" y="0"/>
          <a:chExt cx="0" cy="0"/>
        </a:xfrm>
      </p:grpSpPr>
      <p:sp>
        <p:nvSpPr>
          <p:cNvPr id="482" name="Google Shape;482;p15: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483" name="Google Shape;483;p15: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4" name="Shape 504"/>
        <p:cNvGrpSpPr/>
        <p:nvPr/>
      </p:nvGrpSpPr>
      <p:grpSpPr>
        <a:xfrm>
          <a:off x="0" y="0"/>
          <a:ext cx="0" cy="0"/>
          <a:chOff x="0" y="0"/>
          <a:chExt cx="0" cy="0"/>
        </a:xfrm>
      </p:grpSpPr>
      <p:sp>
        <p:nvSpPr>
          <p:cNvPr id="505" name="Google Shape;505;p16: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506" name="Google Shape;506;p16: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9" name="Shape 529"/>
        <p:cNvGrpSpPr/>
        <p:nvPr/>
      </p:nvGrpSpPr>
      <p:grpSpPr>
        <a:xfrm>
          <a:off x="0" y="0"/>
          <a:ext cx="0" cy="0"/>
          <a:chOff x="0" y="0"/>
          <a:chExt cx="0" cy="0"/>
        </a:xfrm>
      </p:grpSpPr>
      <p:sp>
        <p:nvSpPr>
          <p:cNvPr id="530" name="Google Shape;530;p17: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531" name="Google Shape;531;p17: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3" name="Shape 553"/>
        <p:cNvGrpSpPr/>
        <p:nvPr/>
      </p:nvGrpSpPr>
      <p:grpSpPr>
        <a:xfrm>
          <a:off x="0" y="0"/>
          <a:ext cx="0" cy="0"/>
          <a:chOff x="0" y="0"/>
          <a:chExt cx="0" cy="0"/>
        </a:xfrm>
      </p:grpSpPr>
      <p:sp>
        <p:nvSpPr>
          <p:cNvPr id="554" name="Google Shape;554;p18: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555" name="Google Shape;555;p18: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9" name="Shape 579"/>
        <p:cNvGrpSpPr/>
        <p:nvPr/>
      </p:nvGrpSpPr>
      <p:grpSpPr>
        <a:xfrm>
          <a:off x="0" y="0"/>
          <a:ext cx="0" cy="0"/>
          <a:chOff x="0" y="0"/>
          <a:chExt cx="0" cy="0"/>
        </a:xfrm>
      </p:grpSpPr>
      <p:sp>
        <p:nvSpPr>
          <p:cNvPr id="580" name="Google Shape;580;p19: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581" name="Google Shape;581;p19: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2: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185" name="Google Shape;185;p2:notes"/>
          <p:cNvSpPr/>
          <p:nvPr>
            <p:ph idx="2" type="sldImg"/>
          </p:nvPr>
        </p:nvSpPr>
        <p:spPr>
          <a:xfrm>
            <a:off x="216000" y="812520"/>
            <a:ext cx="7127280" cy="400896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8" name="Shape 588"/>
        <p:cNvGrpSpPr/>
        <p:nvPr/>
      </p:nvGrpSpPr>
      <p:grpSpPr>
        <a:xfrm>
          <a:off x="0" y="0"/>
          <a:ext cx="0" cy="0"/>
          <a:chOff x="0" y="0"/>
          <a:chExt cx="0" cy="0"/>
        </a:xfrm>
      </p:grpSpPr>
      <p:sp>
        <p:nvSpPr>
          <p:cNvPr id="589" name="Google Shape;589;p20: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590" name="Google Shape;590;p20: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6" name="Shape 616"/>
        <p:cNvGrpSpPr/>
        <p:nvPr/>
      </p:nvGrpSpPr>
      <p:grpSpPr>
        <a:xfrm>
          <a:off x="0" y="0"/>
          <a:ext cx="0" cy="0"/>
          <a:chOff x="0" y="0"/>
          <a:chExt cx="0" cy="0"/>
        </a:xfrm>
      </p:grpSpPr>
      <p:sp>
        <p:nvSpPr>
          <p:cNvPr id="617" name="Google Shape;617;p21: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618" name="Google Shape;618;p21: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0" name="Shape 640"/>
        <p:cNvGrpSpPr/>
        <p:nvPr/>
      </p:nvGrpSpPr>
      <p:grpSpPr>
        <a:xfrm>
          <a:off x="0" y="0"/>
          <a:ext cx="0" cy="0"/>
          <a:chOff x="0" y="0"/>
          <a:chExt cx="0" cy="0"/>
        </a:xfrm>
      </p:grpSpPr>
      <p:sp>
        <p:nvSpPr>
          <p:cNvPr id="641" name="Google Shape;641;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42" name="Google Shape;642;p22:notes"/>
          <p:cNvSpPr txBox="1"/>
          <p:nvPr>
            <p:ph idx="1" type="body"/>
          </p:nvPr>
        </p:nvSpPr>
        <p:spPr>
          <a:xfrm>
            <a:off x="685800" y="4400640"/>
            <a:ext cx="5486040" cy="3600000"/>
          </a:xfrm>
          <a:prstGeom prst="rect">
            <a:avLst/>
          </a:prstGeom>
          <a:noFill/>
          <a:ln>
            <a:noFill/>
          </a:ln>
        </p:spPr>
        <p:txBody>
          <a:bodyPr anchorCtr="0" anchor="t" bIns="0" lIns="0" spcFirstLastPara="1" rIns="0" wrap="square" tIns="0">
            <a:noAutofit/>
          </a:bodyPr>
          <a:lstStyle/>
          <a:p>
            <a:pPr indent="-216000" lvl="0" marL="216000" rtl="0" algn="l">
              <a:lnSpc>
                <a:spcPct val="100000"/>
              </a:lnSpc>
              <a:spcBef>
                <a:spcPts val="0"/>
              </a:spcBef>
              <a:spcAft>
                <a:spcPts val="0"/>
              </a:spcAft>
              <a:buSzPts val="1400"/>
              <a:buNone/>
            </a:pPr>
            <a:r>
              <a:rPr b="0" lang="fr-FR" sz="2000" strike="noStrike">
                <a:latin typeface="Arial"/>
                <a:ea typeface="Arial"/>
                <a:cs typeface="Arial"/>
                <a:sym typeface="Arial"/>
              </a:rPr>
              <a:t>Le 12 pas 1</a:t>
            </a:r>
            <a:r>
              <a:rPr b="0" baseline="30000" lang="fr-FR" sz="2000" strike="noStrike">
                <a:latin typeface="Arial"/>
                <a:ea typeface="Arial"/>
                <a:cs typeface="Arial"/>
                <a:sym typeface="Arial"/>
              </a:rPr>
              <a:t>er</a:t>
            </a:r>
            <a:r>
              <a:rPr b="0" lang="fr-FR" sz="2000" strike="noStrike">
                <a:latin typeface="Arial"/>
                <a:ea typeface="Arial"/>
                <a:cs typeface="Arial"/>
                <a:sym typeface="Arial"/>
              </a:rPr>
              <a:t> centre ? </a:t>
            </a:r>
            <a:endParaRPr/>
          </a:p>
        </p:txBody>
      </p:sp>
      <p:sp>
        <p:nvSpPr>
          <p:cNvPr id="643" name="Google Shape;643;p22:notes"/>
          <p:cNvSpPr txBox="1"/>
          <p:nvPr/>
        </p:nvSpPr>
        <p:spPr>
          <a:xfrm>
            <a:off x="3884760" y="8685360"/>
            <a:ext cx="2971440" cy="45828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fr-FR" sz="1200" u="none" cap="none" strike="noStrike">
                <a:solidFill>
                  <a:srgbClr val="000000"/>
                </a:solidFill>
                <a:latin typeface="Arial"/>
                <a:ea typeface="Arial"/>
                <a:cs typeface="Arial"/>
                <a:sym typeface="Arial"/>
              </a:rPr>
              <a:t>‹#›</a:t>
            </a:fld>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7" name="Shape 657"/>
        <p:cNvGrpSpPr/>
        <p:nvPr/>
      </p:nvGrpSpPr>
      <p:grpSpPr>
        <a:xfrm>
          <a:off x="0" y="0"/>
          <a:ext cx="0" cy="0"/>
          <a:chOff x="0" y="0"/>
          <a:chExt cx="0" cy="0"/>
        </a:xfrm>
      </p:grpSpPr>
      <p:sp>
        <p:nvSpPr>
          <p:cNvPr id="658" name="Google Shape;658;p23: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659" name="Google Shape;659;p23: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1" name="Shape 681"/>
        <p:cNvGrpSpPr/>
        <p:nvPr/>
      </p:nvGrpSpPr>
      <p:grpSpPr>
        <a:xfrm>
          <a:off x="0" y="0"/>
          <a:ext cx="0" cy="0"/>
          <a:chOff x="0" y="0"/>
          <a:chExt cx="0" cy="0"/>
        </a:xfrm>
      </p:grpSpPr>
      <p:sp>
        <p:nvSpPr>
          <p:cNvPr id="682" name="Google Shape;682;p24: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683" name="Google Shape;683;p24: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0" name="Shape 690"/>
        <p:cNvGrpSpPr/>
        <p:nvPr/>
      </p:nvGrpSpPr>
      <p:grpSpPr>
        <a:xfrm>
          <a:off x="0" y="0"/>
          <a:ext cx="0" cy="0"/>
          <a:chOff x="0" y="0"/>
          <a:chExt cx="0" cy="0"/>
        </a:xfrm>
      </p:grpSpPr>
      <p:sp>
        <p:nvSpPr>
          <p:cNvPr id="691" name="Google Shape;691;p25: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692" name="Google Shape;692;p25:notes"/>
          <p:cNvSpPr/>
          <p:nvPr>
            <p:ph idx="2" type="sldImg"/>
          </p:nvPr>
        </p:nvSpPr>
        <p:spPr>
          <a:xfrm>
            <a:off x="216000" y="812520"/>
            <a:ext cx="7127280" cy="400896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7" name="Shape 717"/>
        <p:cNvGrpSpPr/>
        <p:nvPr/>
      </p:nvGrpSpPr>
      <p:grpSpPr>
        <a:xfrm>
          <a:off x="0" y="0"/>
          <a:ext cx="0" cy="0"/>
          <a:chOff x="0" y="0"/>
          <a:chExt cx="0" cy="0"/>
        </a:xfrm>
      </p:grpSpPr>
      <p:sp>
        <p:nvSpPr>
          <p:cNvPr id="718" name="Google Shape;718;p26: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719" name="Google Shape;719;p26: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3" name="Shape 753"/>
        <p:cNvGrpSpPr/>
        <p:nvPr/>
      </p:nvGrpSpPr>
      <p:grpSpPr>
        <a:xfrm>
          <a:off x="0" y="0"/>
          <a:ext cx="0" cy="0"/>
          <a:chOff x="0" y="0"/>
          <a:chExt cx="0" cy="0"/>
        </a:xfrm>
      </p:grpSpPr>
      <p:sp>
        <p:nvSpPr>
          <p:cNvPr id="754" name="Google Shape;754;p27: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755" name="Google Shape;755;p27: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0" name="Shape 760"/>
        <p:cNvGrpSpPr/>
        <p:nvPr/>
      </p:nvGrpSpPr>
      <p:grpSpPr>
        <a:xfrm>
          <a:off x="0" y="0"/>
          <a:ext cx="0" cy="0"/>
          <a:chOff x="0" y="0"/>
          <a:chExt cx="0" cy="0"/>
        </a:xfrm>
      </p:grpSpPr>
      <p:sp>
        <p:nvSpPr>
          <p:cNvPr id="761" name="Google Shape;761;p28: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762" name="Google Shape;762;p28: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1" name="Shape 781"/>
        <p:cNvGrpSpPr/>
        <p:nvPr/>
      </p:nvGrpSpPr>
      <p:grpSpPr>
        <a:xfrm>
          <a:off x="0" y="0"/>
          <a:ext cx="0" cy="0"/>
          <a:chOff x="0" y="0"/>
          <a:chExt cx="0" cy="0"/>
        </a:xfrm>
      </p:grpSpPr>
      <p:sp>
        <p:nvSpPr>
          <p:cNvPr id="782" name="Google Shape;782;p29: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783" name="Google Shape;783;p29: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0" name="Google Shape;220;p3:notes"/>
          <p:cNvSpPr txBox="1"/>
          <p:nvPr>
            <p:ph idx="1" type="body"/>
          </p:nvPr>
        </p:nvSpPr>
        <p:spPr>
          <a:xfrm>
            <a:off x="685800" y="4400640"/>
            <a:ext cx="5486040" cy="3600000"/>
          </a:xfrm>
          <a:prstGeom prst="rect">
            <a:avLst/>
          </a:prstGeom>
          <a:noFill/>
          <a:ln>
            <a:noFill/>
          </a:ln>
        </p:spPr>
        <p:txBody>
          <a:bodyPr anchorCtr="0" anchor="t" bIns="0" lIns="0" spcFirstLastPara="1" rIns="0" wrap="square" tIns="0">
            <a:noAutofit/>
          </a:bodyPr>
          <a:lstStyle/>
          <a:p>
            <a:pPr indent="-216000" lvl="0" marL="216000" rtl="0" algn="l">
              <a:lnSpc>
                <a:spcPct val="100000"/>
              </a:lnSpc>
              <a:spcBef>
                <a:spcPts val="0"/>
              </a:spcBef>
              <a:spcAft>
                <a:spcPts val="0"/>
              </a:spcAft>
              <a:buSzPts val="1400"/>
              <a:buNone/>
            </a:pPr>
            <a:r>
              <a:t/>
            </a:r>
            <a:endParaRPr/>
          </a:p>
        </p:txBody>
      </p:sp>
      <p:sp>
        <p:nvSpPr>
          <p:cNvPr id="221" name="Google Shape;221;p3:notes"/>
          <p:cNvSpPr txBox="1"/>
          <p:nvPr/>
        </p:nvSpPr>
        <p:spPr>
          <a:xfrm>
            <a:off x="3884760" y="8685360"/>
            <a:ext cx="2971440" cy="45828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fr-FR" sz="1200" u="none" cap="none" strike="noStrike">
                <a:solidFill>
                  <a:srgbClr val="000000"/>
                </a:solidFill>
                <a:latin typeface="Arial"/>
                <a:ea typeface="Arial"/>
                <a:cs typeface="Arial"/>
                <a:sym typeface="Arial"/>
              </a:rPr>
              <a:t>‹#›</a:t>
            </a:fld>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2" name="Shape 802"/>
        <p:cNvGrpSpPr/>
        <p:nvPr/>
      </p:nvGrpSpPr>
      <p:grpSpPr>
        <a:xfrm>
          <a:off x="0" y="0"/>
          <a:ext cx="0" cy="0"/>
          <a:chOff x="0" y="0"/>
          <a:chExt cx="0" cy="0"/>
        </a:xfrm>
      </p:grpSpPr>
      <p:sp>
        <p:nvSpPr>
          <p:cNvPr id="803" name="Google Shape;803;p30: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804" name="Google Shape;804;p30: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1" name="Shape 821"/>
        <p:cNvGrpSpPr/>
        <p:nvPr/>
      </p:nvGrpSpPr>
      <p:grpSpPr>
        <a:xfrm>
          <a:off x="0" y="0"/>
          <a:ext cx="0" cy="0"/>
          <a:chOff x="0" y="0"/>
          <a:chExt cx="0" cy="0"/>
        </a:xfrm>
      </p:grpSpPr>
      <p:sp>
        <p:nvSpPr>
          <p:cNvPr id="822" name="Google Shape;822;p31: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823" name="Google Shape;823;p31: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9" name="Shape 839"/>
        <p:cNvGrpSpPr/>
        <p:nvPr/>
      </p:nvGrpSpPr>
      <p:grpSpPr>
        <a:xfrm>
          <a:off x="0" y="0"/>
          <a:ext cx="0" cy="0"/>
          <a:chOff x="0" y="0"/>
          <a:chExt cx="0" cy="0"/>
        </a:xfrm>
      </p:grpSpPr>
      <p:sp>
        <p:nvSpPr>
          <p:cNvPr id="840" name="Google Shape;840;p94: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841" name="Google Shape;841;p94: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7" name="Shape 847"/>
        <p:cNvGrpSpPr/>
        <p:nvPr/>
      </p:nvGrpSpPr>
      <p:grpSpPr>
        <a:xfrm>
          <a:off x="0" y="0"/>
          <a:ext cx="0" cy="0"/>
          <a:chOff x="0" y="0"/>
          <a:chExt cx="0" cy="0"/>
        </a:xfrm>
      </p:grpSpPr>
      <p:sp>
        <p:nvSpPr>
          <p:cNvPr id="848" name="Google Shape;848;p95: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849" name="Google Shape;849;p95: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5" name="Shape 855"/>
        <p:cNvGrpSpPr/>
        <p:nvPr/>
      </p:nvGrpSpPr>
      <p:grpSpPr>
        <a:xfrm>
          <a:off x="0" y="0"/>
          <a:ext cx="0" cy="0"/>
          <a:chOff x="0" y="0"/>
          <a:chExt cx="0" cy="0"/>
        </a:xfrm>
      </p:grpSpPr>
      <p:sp>
        <p:nvSpPr>
          <p:cNvPr id="856" name="Google Shape;856;p96: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857" name="Google Shape;857;p96: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4" name="Shape 884"/>
        <p:cNvGrpSpPr/>
        <p:nvPr/>
      </p:nvGrpSpPr>
      <p:grpSpPr>
        <a:xfrm>
          <a:off x="0" y="0"/>
          <a:ext cx="0" cy="0"/>
          <a:chOff x="0" y="0"/>
          <a:chExt cx="0" cy="0"/>
        </a:xfrm>
      </p:grpSpPr>
      <p:sp>
        <p:nvSpPr>
          <p:cNvPr id="885" name="Google Shape;885;p97: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886" name="Google Shape;886;p97: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0" name="Shape 920"/>
        <p:cNvGrpSpPr/>
        <p:nvPr/>
      </p:nvGrpSpPr>
      <p:grpSpPr>
        <a:xfrm>
          <a:off x="0" y="0"/>
          <a:ext cx="0" cy="0"/>
          <a:chOff x="0" y="0"/>
          <a:chExt cx="0" cy="0"/>
        </a:xfrm>
      </p:grpSpPr>
      <p:sp>
        <p:nvSpPr>
          <p:cNvPr id="921" name="Google Shape;921;p98: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922" name="Google Shape;922;p98: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5" name="Shape 955"/>
        <p:cNvGrpSpPr/>
        <p:nvPr/>
      </p:nvGrpSpPr>
      <p:grpSpPr>
        <a:xfrm>
          <a:off x="0" y="0"/>
          <a:ext cx="0" cy="0"/>
          <a:chOff x="0" y="0"/>
          <a:chExt cx="0" cy="0"/>
        </a:xfrm>
      </p:grpSpPr>
      <p:sp>
        <p:nvSpPr>
          <p:cNvPr id="956" name="Google Shape;956;p99: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957" name="Google Shape;957;p99: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2" name="Shape 962"/>
        <p:cNvGrpSpPr/>
        <p:nvPr/>
      </p:nvGrpSpPr>
      <p:grpSpPr>
        <a:xfrm>
          <a:off x="0" y="0"/>
          <a:ext cx="0" cy="0"/>
          <a:chOff x="0" y="0"/>
          <a:chExt cx="0" cy="0"/>
        </a:xfrm>
      </p:grpSpPr>
      <p:sp>
        <p:nvSpPr>
          <p:cNvPr id="963" name="Google Shape;963;p100: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964" name="Google Shape;964;p100: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7" name="Shape 997"/>
        <p:cNvGrpSpPr/>
        <p:nvPr/>
      </p:nvGrpSpPr>
      <p:grpSpPr>
        <a:xfrm>
          <a:off x="0" y="0"/>
          <a:ext cx="0" cy="0"/>
          <a:chOff x="0" y="0"/>
          <a:chExt cx="0" cy="0"/>
        </a:xfrm>
      </p:grpSpPr>
      <p:sp>
        <p:nvSpPr>
          <p:cNvPr id="998" name="Google Shape;998;p101: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999" name="Google Shape;999;p101: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4: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235" name="Google Shape;235;p4: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2" name="Shape 1022"/>
        <p:cNvGrpSpPr/>
        <p:nvPr/>
      </p:nvGrpSpPr>
      <p:grpSpPr>
        <a:xfrm>
          <a:off x="0" y="0"/>
          <a:ext cx="0" cy="0"/>
          <a:chOff x="0" y="0"/>
          <a:chExt cx="0" cy="0"/>
        </a:xfrm>
      </p:grpSpPr>
      <p:sp>
        <p:nvSpPr>
          <p:cNvPr id="1023" name="Google Shape;1023;p102: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1024" name="Google Shape;1024;p102: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1" name="Shape 1051"/>
        <p:cNvGrpSpPr/>
        <p:nvPr/>
      </p:nvGrpSpPr>
      <p:grpSpPr>
        <a:xfrm>
          <a:off x="0" y="0"/>
          <a:ext cx="0" cy="0"/>
          <a:chOff x="0" y="0"/>
          <a:chExt cx="0" cy="0"/>
        </a:xfrm>
      </p:grpSpPr>
      <p:sp>
        <p:nvSpPr>
          <p:cNvPr id="1052" name="Google Shape;1052;p103: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1053" name="Google Shape;1053;p103: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8" name="Shape 1058"/>
        <p:cNvGrpSpPr/>
        <p:nvPr/>
      </p:nvGrpSpPr>
      <p:grpSpPr>
        <a:xfrm>
          <a:off x="0" y="0"/>
          <a:ext cx="0" cy="0"/>
          <a:chOff x="0" y="0"/>
          <a:chExt cx="0" cy="0"/>
        </a:xfrm>
      </p:grpSpPr>
      <p:sp>
        <p:nvSpPr>
          <p:cNvPr id="1059" name="Google Shape;1059;p104: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1060" name="Google Shape;1060;p104: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4" name="Shape 1094"/>
        <p:cNvGrpSpPr/>
        <p:nvPr/>
      </p:nvGrpSpPr>
      <p:grpSpPr>
        <a:xfrm>
          <a:off x="0" y="0"/>
          <a:ext cx="0" cy="0"/>
          <a:chOff x="0" y="0"/>
          <a:chExt cx="0" cy="0"/>
        </a:xfrm>
      </p:grpSpPr>
      <p:sp>
        <p:nvSpPr>
          <p:cNvPr id="1095" name="Google Shape;1095;p105: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1096" name="Google Shape;1096;p105: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7" name="Shape 1127"/>
        <p:cNvGrpSpPr/>
        <p:nvPr/>
      </p:nvGrpSpPr>
      <p:grpSpPr>
        <a:xfrm>
          <a:off x="0" y="0"/>
          <a:ext cx="0" cy="0"/>
          <a:chOff x="0" y="0"/>
          <a:chExt cx="0" cy="0"/>
        </a:xfrm>
      </p:grpSpPr>
      <p:sp>
        <p:nvSpPr>
          <p:cNvPr id="1128" name="Google Shape;1128;p106: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1129" name="Google Shape;1129;p106: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8" name="Shape 1158"/>
        <p:cNvGrpSpPr/>
        <p:nvPr/>
      </p:nvGrpSpPr>
      <p:grpSpPr>
        <a:xfrm>
          <a:off x="0" y="0"/>
          <a:ext cx="0" cy="0"/>
          <a:chOff x="0" y="0"/>
          <a:chExt cx="0" cy="0"/>
        </a:xfrm>
      </p:grpSpPr>
      <p:sp>
        <p:nvSpPr>
          <p:cNvPr id="1159" name="Google Shape;1159;p107: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1160" name="Google Shape;1160;p107: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2" name="Shape 1192"/>
        <p:cNvGrpSpPr/>
        <p:nvPr/>
      </p:nvGrpSpPr>
      <p:grpSpPr>
        <a:xfrm>
          <a:off x="0" y="0"/>
          <a:ext cx="0" cy="0"/>
          <a:chOff x="0" y="0"/>
          <a:chExt cx="0" cy="0"/>
        </a:xfrm>
      </p:grpSpPr>
      <p:sp>
        <p:nvSpPr>
          <p:cNvPr id="1193" name="Google Shape;1193;p108: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1194" name="Google Shape;1194;p108: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6" name="Shape 1216"/>
        <p:cNvGrpSpPr/>
        <p:nvPr/>
      </p:nvGrpSpPr>
      <p:grpSpPr>
        <a:xfrm>
          <a:off x="0" y="0"/>
          <a:ext cx="0" cy="0"/>
          <a:chOff x="0" y="0"/>
          <a:chExt cx="0" cy="0"/>
        </a:xfrm>
      </p:grpSpPr>
      <p:sp>
        <p:nvSpPr>
          <p:cNvPr id="1217" name="Google Shape;1217;p109: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1218" name="Google Shape;1218;p109: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5" name="Shape 1225"/>
        <p:cNvGrpSpPr/>
        <p:nvPr/>
      </p:nvGrpSpPr>
      <p:grpSpPr>
        <a:xfrm>
          <a:off x="0" y="0"/>
          <a:ext cx="0" cy="0"/>
          <a:chOff x="0" y="0"/>
          <a:chExt cx="0" cy="0"/>
        </a:xfrm>
      </p:grpSpPr>
      <p:sp>
        <p:nvSpPr>
          <p:cNvPr id="1226" name="Google Shape;1226;p110: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1227" name="Google Shape;1227;p110: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6" name="Shape 1246"/>
        <p:cNvGrpSpPr/>
        <p:nvPr/>
      </p:nvGrpSpPr>
      <p:grpSpPr>
        <a:xfrm>
          <a:off x="0" y="0"/>
          <a:ext cx="0" cy="0"/>
          <a:chOff x="0" y="0"/>
          <a:chExt cx="0" cy="0"/>
        </a:xfrm>
      </p:grpSpPr>
      <p:sp>
        <p:nvSpPr>
          <p:cNvPr id="1247" name="Google Shape;1247;p111: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1248" name="Google Shape;1248;p111: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59" name="Google Shape;259;p5:notes"/>
          <p:cNvSpPr txBox="1"/>
          <p:nvPr>
            <p:ph idx="1" type="body"/>
          </p:nvPr>
        </p:nvSpPr>
        <p:spPr>
          <a:xfrm>
            <a:off x="685800" y="4400640"/>
            <a:ext cx="5486040" cy="36000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b="0" sz="2000" strike="noStrike">
              <a:latin typeface="Arial"/>
              <a:ea typeface="Arial"/>
              <a:cs typeface="Arial"/>
              <a:sym typeface="Arial"/>
            </a:endParaRPr>
          </a:p>
        </p:txBody>
      </p:sp>
      <p:sp>
        <p:nvSpPr>
          <p:cNvPr id="260" name="Google Shape;260;p5:notes"/>
          <p:cNvSpPr txBox="1"/>
          <p:nvPr/>
        </p:nvSpPr>
        <p:spPr>
          <a:xfrm>
            <a:off x="3884760" y="8685360"/>
            <a:ext cx="2971440" cy="45828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fr-FR" sz="1200" u="none" cap="none" strike="noStrike">
                <a:solidFill>
                  <a:srgbClr val="000000"/>
                </a:solidFill>
                <a:latin typeface="Arial"/>
                <a:ea typeface="Arial"/>
                <a:cs typeface="Arial"/>
                <a:sym typeface="Arial"/>
              </a:rPr>
              <a:t>‹#›</a:t>
            </a:fld>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5" name="Shape 1255"/>
        <p:cNvGrpSpPr/>
        <p:nvPr/>
      </p:nvGrpSpPr>
      <p:grpSpPr>
        <a:xfrm>
          <a:off x="0" y="0"/>
          <a:ext cx="0" cy="0"/>
          <a:chOff x="0" y="0"/>
          <a:chExt cx="0" cy="0"/>
        </a:xfrm>
      </p:grpSpPr>
      <p:sp>
        <p:nvSpPr>
          <p:cNvPr id="1256" name="Google Shape;1256;p112: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1257" name="Google Shape;1257;p112: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1" name="Shape 1271"/>
        <p:cNvGrpSpPr/>
        <p:nvPr/>
      </p:nvGrpSpPr>
      <p:grpSpPr>
        <a:xfrm>
          <a:off x="0" y="0"/>
          <a:ext cx="0" cy="0"/>
          <a:chOff x="0" y="0"/>
          <a:chExt cx="0" cy="0"/>
        </a:xfrm>
      </p:grpSpPr>
      <p:sp>
        <p:nvSpPr>
          <p:cNvPr id="1272" name="Google Shape;1272;p113: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1273" name="Google Shape;1273;p113: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0" name="Shape 1280"/>
        <p:cNvGrpSpPr/>
        <p:nvPr/>
      </p:nvGrpSpPr>
      <p:grpSpPr>
        <a:xfrm>
          <a:off x="0" y="0"/>
          <a:ext cx="0" cy="0"/>
          <a:chOff x="0" y="0"/>
          <a:chExt cx="0" cy="0"/>
        </a:xfrm>
      </p:grpSpPr>
      <p:sp>
        <p:nvSpPr>
          <p:cNvPr id="1281" name="Google Shape;1281;p114: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1282" name="Google Shape;1282;p114: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8" name="Shape 1308"/>
        <p:cNvGrpSpPr/>
        <p:nvPr/>
      </p:nvGrpSpPr>
      <p:grpSpPr>
        <a:xfrm>
          <a:off x="0" y="0"/>
          <a:ext cx="0" cy="0"/>
          <a:chOff x="0" y="0"/>
          <a:chExt cx="0" cy="0"/>
        </a:xfrm>
      </p:grpSpPr>
      <p:sp>
        <p:nvSpPr>
          <p:cNvPr id="1309" name="Google Shape;1309;p115: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1310" name="Google Shape;1310;p115: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7" name="Shape 1317"/>
        <p:cNvGrpSpPr/>
        <p:nvPr/>
      </p:nvGrpSpPr>
      <p:grpSpPr>
        <a:xfrm>
          <a:off x="0" y="0"/>
          <a:ext cx="0" cy="0"/>
          <a:chOff x="0" y="0"/>
          <a:chExt cx="0" cy="0"/>
        </a:xfrm>
      </p:grpSpPr>
      <p:sp>
        <p:nvSpPr>
          <p:cNvPr id="1318" name="Google Shape;1318;p116: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1319" name="Google Shape;1319;p116: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6: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275" name="Google Shape;275;p6:notes"/>
          <p:cNvSpPr/>
          <p:nvPr>
            <p:ph idx="2" type="sldImg"/>
          </p:nvPr>
        </p:nvSpPr>
        <p:spPr>
          <a:xfrm>
            <a:off x="216000" y="812520"/>
            <a:ext cx="7127280" cy="400896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p7: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299" name="Google Shape;299;p7: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8: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320" name="Google Shape;320;p8: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p9: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328" name="Google Shape;328;p9:notes"/>
          <p:cNvSpPr/>
          <p:nvPr>
            <p:ph idx="2" type="sldImg"/>
          </p:nvPr>
        </p:nvSpPr>
        <p:spPr>
          <a:xfrm>
            <a:off x="217488" y="812800"/>
            <a:ext cx="7124700" cy="40084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15" name="Shape 15"/>
        <p:cNvGrpSpPr/>
        <p:nvPr/>
      </p:nvGrpSpPr>
      <p:grpSpPr>
        <a:xfrm>
          <a:off x="0" y="0"/>
          <a:ext cx="0" cy="0"/>
          <a:chOff x="0" y="0"/>
          <a:chExt cx="0" cy="0"/>
        </a:xfrm>
      </p:grpSpPr>
      <p:sp>
        <p:nvSpPr>
          <p:cNvPr id="16" name="Google Shape;16;p56"/>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56"/>
          <p:cNvSpPr txBox="1"/>
          <p:nvPr>
            <p:ph idx="1" type="subTitle"/>
          </p:nvPr>
        </p:nvSpPr>
        <p:spPr>
          <a:xfrm>
            <a:off x="609480" y="1604520"/>
            <a:ext cx="10972440" cy="3977280"/>
          </a:xfrm>
          <a:prstGeom prst="rect">
            <a:avLst/>
          </a:prstGeom>
          <a:noFill/>
          <a:ln>
            <a:noFill/>
          </a:ln>
        </p:spPr>
        <p:txBody>
          <a:bodyPr anchorCtr="0" anchor="ctr" bIns="0" lIns="0" spcFirstLastPara="1" rIns="0" wrap="square" tIns="0">
            <a:norm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45" name="Shape 45"/>
        <p:cNvGrpSpPr/>
        <p:nvPr/>
      </p:nvGrpSpPr>
      <p:grpSpPr>
        <a:xfrm>
          <a:off x="0" y="0"/>
          <a:ext cx="0" cy="0"/>
          <a:chOff x="0" y="0"/>
          <a:chExt cx="0" cy="0"/>
        </a:xfrm>
      </p:grpSpPr>
      <p:sp>
        <p:nvSpPr>
          <p:cNvPr id="46" name="Google Shape;46;p72"/>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72"/>
          <p:cNvSpPr txBox="1"/>
          <p:nvPr>
            <p:ph idx="1" type="body"/>
          </p:nvPr>
        </p:nvSpPr>
        <p:spPr>
          <a:xfrm>
            <a:off x="609480" y="1604520"/>
            <a:ext cx="109724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72"/>
          <p:cNvSpPr txBox="1"/>
          <p:nvPr>
            <p:ph idx="2" type="body"/>
          </p:nvPr>
        </p:nvSpPr>
        <p:spPr>
          <a:xfrm>
            <a:off x="609480" y="3682080"/>
            <a:ext cx="109724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49" name="Shape 49"/>
        <p:cNvGrpSpPr/>
        <p:nvPr/>
      </p:nvGrpSpPr>
      <p:grpSpPr>
        <a:xfrm>
          <a:off x="0" y="0"/>
          <a:ext cx="0" cy="0"/>
          <a:chOff x="0" y="0"/>
          <a:chExt cx="0" cy="0"/>
        </a:xfrm>
      </p:grpSpPr>
      <p:sp>
        <p:nvSpPr>
          <p:cNvPr id="50" name="Google Shape;50;p73"/>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73"/>
          <p:cNvSpPr txBox="1"/>
          <p:nvPr>
            <p:ph idx="1" type="body"/>
          </p:nvPr>
        </p:nvSpPr>
        <p:spPr>
          <a:xfrm>
            <a:off x="609480" y="1604520"/>
            <a:ext cx="535428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2" name="Google Shape;52;p73"/>
          <p:cNvSpPr txBox="1"/>
          <p:nvPr>
            <p:ph idx="2" type="body"/>
          </p:nvPr>
        </p:nvSpPr>
        <p:spPr>
          <a:xfrm>
            <a:off x="6231960" y="1604520"/>
            <a:ext cx="535428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3" name="Google Shape;53;p73"/>
          <p:cNvSpPr txBox="1"/>
          <p:nvPr>
            <p:ph idx="3" type="body"/>
          </p:nvPr>
        </p:nvSpPr>
        <p:spPr>
          <a:xfrm>
            <a:off x="609480" y="3682080"/>
            <a:ext cx="535428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4" name="Google Shape;54;p73"/>
          <p:cNvSpPr txBox="1"/>
          <p:nvPr>
            <p:ph idx="4" type="body"/>
          </p:nvPr>
        </p:nvSpPr>
        <p:spPr>
          <a:xfrm>
            <a:off x="6231960" y="3682080"/>
            <a:ext cx="535428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55" name="Shape 55"/>
        <p:cNvGrpSpPr/>
        <p:nvPr/>
      </p:nvGrpSpPr>
      <p:grpSpPr>
        <a:xfrm>
          <a:off x="0" y="0"/>
          <a:ext cx="0" cy="0"/>
          <a:chOff x="0" y="0"/>
          <a:chExt cx="0" cy="0"/>
        </a:xfrm>
      </p:grpSpPr>
      <p:sp>
        <p:nvSpPr>
          <p:cNvPr id="56" name="Google Shape;56;p74"/>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74"/>
          <p:cNvSpPr txBox="1"/>
          <p:nvPr>
            <p:ph idx="1" type="body"/>
          </p:nvPr>
        </p:nvSpPr>
        <p:spPr>
          <a:xfrm>
            <a:off x="609480" y="1604520"/>
            <a:ext cx="35330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8" name="Google Shape;58;p74"/>
          <p:cNvSpPr txBox="1"/>
          <p:nvPr>
            <p:ph idx="2" type="body"/>
          </p:nvPr>
        </p:nvSpPr>
        <p:spPr>
          <a:xfrm>
            <a:off x="4319640" y="1604520"/>
            <a:ext cx="35330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9" name="Google Shape;59;p74"/>
          <p:cNvSpPr txBox="1"/>
          <p:nvPr>
            <p:ph idx="3" type="body"/>
          </p:nvPr>
        </p:nvSpPr>
        <p:spPr>
          <a:xfrm>
            <a:off x="8029800" y="1604520"/>
            <a:ext cx="35330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0" name="Google Shape;60;p74"/>
          <p:cNvSpPr txBox="1"/>
          <p:nvPr>
            <p:ph idx="4" type="body"/>
          </p:nvPr>
        </p:nvSpPr>
        <p:spPr>
          <a:xfrm>
            <a:off x="609480" y="3682080"/>
            <a:ext cx="35330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1" name="Google Shape;61;p74"/>
          <p:cNvSpPr txBox="1"/>
          <p:nvPr>
            <p:ph idx="5" type="body"/>
          </p:nvPr>
        </p:nvSpPr>
        <p:spPr>
          <a:xfrm>
            <a:off x="4319640" y="3682080"/>
            <a:ext cx="35330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2" name="Google Shape;62;p74"/>
          <p:cNvSpPr txBox="1"/>
          <p:nvPr>
            <p:ph idx="6" type="body"/>
          </p:nvPr>
        </p:nvSpPr>
        <p:spPr>
          <a:xfrm>
            <a:off x="8029800" y="3682080"/>
            <a:ext cx="35330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69" name="Shape 69"/>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70" name="Shape 70"/>
        <p:cNvGrpSpPr/>
        <p:nvPr/>
      </p:nvGrpSpPr>
      <p:grpSpPr>
        <a:xfrm>
          <a:off x="0" y="0"/>
          <a:ext cx="0" cy="0"/>
          <a:chOff x="0" y="0"/>
          <a:chExt cx="0" cy="0"/>
        </a:xfrm>
      </p:grpSpPr>
      <p:sp>
        <p:nvSpPr>
          <p:cNvPr id="71" name="Google Shape;71;p62"/>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62"/>
          <p:cNvSpPr txBox="1"/>
          <p:nvPr>
            <p:ph idx="1" type="subTitle"/>
          </p:nvPr>
        </p:nvSpPr>
        <p:spPr>
          <a:xfrm>
            <a:off x="609480" y="1604520"/>
            <a:ext cx="10972440" cy="3977280"/>
          </a:xfrm>
          <a:prstGeom prst="rect">
            <a:avLst/>
          </a:prstGeom>
          <a:noFill/>
          <a:ln>
            <a:noFill/>
          </a:ln>
        </p:spPr>
        <p:txBody>
          <a:bodyPr anchorCtr="0" anchor="ctr" bIns="0" lIns="0" spcFirstLastPara="1" rIns="0" wrap="square" tIns="0">
            <a:no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73" name="Shape 73"/>
        <p:cNvGrpSpPr/>
        <p:nvPr/>
      </p:nvGrpSpPr>
      <p:grpSpPr>
        <a:xfrm>
          <a:off x="0" y="0"/>
          <a:ext cx="0" cy="0"/>
          <a:chOff x="0" y="0"/>
          <a:chExt cx="0" cy="0"/>
        </a:xfrm>
      </p:grpSpPr>
      <p:sp>
        <p:nvSpPr>
          <p:cNvPr id="74" name="Google Shape;74;p75"/>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75"/>
          <p:cNvSpPr txBox="1"/>
          <p:nvPr>
            <p:ph idx="1" type="body"/>
          </p:nvPr>
        </p:nvSpPr>
        <p:spPr>
          <a:xfrm>
            <a:off x="609480" y="1604520"/>
            <a:ext cx="1097244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76" name="Shape 76"/>
        <p:cNvGrpSpPr/>
        <p:nvPr/>
      </p:nvGrpSpPr>
      <p:grpSpPr>
        <a:xfrm>
          <a:off x="0" y="0"/>
          <a:ext cx="0" cy="0"/>
          <a:chOff x="0" y="0"/>
          <a:chExt cx="0" cy="0"/>
        </a:xfrm>
      </p:grpSpPr>
      <p:sp>
        <p:nvSpPr>
          <p:cNvPr id="77" name="Google Shape;77;p76"/>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76"/>
          <p:cNvSpPr txBox="1"/>
          <p:nvPr>
            <p:ph idx="1" type="body"/>
          </p:nvPr>
        </p:nvSpPr>
        <p:spPr>
          <a:xfrm>
            <a:off x="609480" y="1604520"/>
            <a:ext cx="535428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9" name="Google Shape;79;p76"/>
          <p:cNvSpPr txBox="1"/>
          <p:nvPr>
            <p:ph idx="2" type="body"/>
          </p:nvPr>
        </p:nvSpPr>
        <p:spPr>
          <a:xfrm>
            <a:off x="6231960" y="1604520"/>
            <a:ext cx="535428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0" name="Shape 80"/>
        <p:cNvGrpSpPr/>
        <p:nvPr/>
      </p:nvGrpSpPr>
      <p:grpSpPr>
        <a:xfrm>
          <a:off x="0" y="0"/>
          <a:ext cx="0" cy="0"/>
          <a:chOff x="0" y="0"/>
          <a:chExt cx="0" cy="0"/>
        </a:xfrm>
      </p:grpSpPr>
      <p:sp>
        <p:nvSpPr>
          <p:cNvPr id="81" name="Google Shape;81;p77"/>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82" name="Shape 82"/>
        <p:cNvGrpSpPr/>
        <p:nvPr/>
      </p:nvGrpSpPr>
      <p:grpSpPr>
        <a:xfrm>
          <a:off x="0" y="0"/>
          <a:ext cx="0" cy="0"/>
          <a:chOff x="0" y="0"/>
          <a:chExt cx="0" cy="0"/>
        </a:xfrm>
      </p:grpSpPr>
      <p:sp>
        <p:nvSpPr>
          <p:cNvPr id="83" name="Google Shape;83;p78"/>
          <p:cNvSpPr txBox="1"/>
          <p:nvPr>
            <p:ph idx="1" type="subTitle"/>
          </p:nvPr>
        </p:nvSpPr>
        <p:spPr>
          <a:xfrm>
            <a:off x="1523880" y="1122480"/>
            <a:ext cx="9143640" cy="11066760"/>
          </a:xfrm>
          <a:prstGeom prst="rect">
            <a:avLst/>
          </a:prstGeom>
          <a:noFill/>
          <a:ln>
            <a:noFill/>
          </a:ln>
        </p:spPr>
        <p:txBody>
          <a:bodyPr anchorCtr="0" anchor="ctr" bIns="0" lIns="0" spcFirstLastPara="1" rIns="0" wrap="square" tIns="0">
            <a:no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84" name="Shape 84"/>
        <p:cNvGrpSpPr/>
        <p:nvPr/>
      </p:nvGrpSpPr>
      <p:grpSpPr>
        <a:xfrm>
          <a:off x="0" y="0"/>
          <a:ext cx="0" cy="0"/>
          <a:chOff x="0" y="0"/>
          <a:chExt cx="0" cy="0"/>
        </a:xfrm>
      </p:grpSpPr>
      <p:sp>
        <p:nvSpPr>
          <p:cNvPr id="85" name="Google Shape;85;p79"/>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79"/>
          <p:cNvSpPr txBox="1"/>
          <p:nvPr>
            <p:ph idx="1" type="body"/>
          </p:nvPr>
        </p:nvSpPr>
        <p:spPr>
          <a:xfrm>
            <a:off x="609480" y="1604520"/>
            <a:ext cx="535428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7" name="Google Shape;87;p79"/>
          <p:cNvSpPr txBox="1"/>
          <p:nvPr>
            <p:ph idx="2" type="body"/>
          </p:nvPr>
        </p:nvSpPr>
        <p:spPr>
          <a:xfrm>
            <a:off x="6231960" y="1604520"/>
            <a:ext cx="535428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8" name="Google Shape;88;p79"/>
          <p:cNvSpPr txBox="1"/>
          <p:nvPr>
            <p:ph idx="3" type="body"/>
          </p:nvPr>
        </p:nvSpPr>
        <p:spPr>
          <a:xfrm>
            <a:off x="609480" y="3682080"/>
            <a:ext cx="535428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18" name="Shape 18"/>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89" name="Shape 89"/>
        <p:cNvGrpSpPr/>
        <p:nvPr/>
      </p:nvGrpSpPr>
      <p:grpSpPr>
        <a:xfrm>
          <a:off x="0" y="0"/>
          <a:ext cx="0" cy="0"/>
          <a:chOff x="0" y="0"/>
          <a:chExt cx="0" cy="0"/>
        </a:xfrm>
      </p:grpSpPr>
      <p:sp>
        <p:nvSpPr>
          <p:cNvPr id="90" name="Google Shape;90;p80"/>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80"/>
          <p:cNvSpPr txBox="1"/>
          <p:nvPr>
            <p:ph idx="1" type="body"/>
          </p:nvPr>
        </p:nvSpPr>
        <p:spPr>
          <a:xfrm>
            <a:off x="609480" y="1604520"/>
            <a:ext cx="535428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2" name="Google Shape;92;p80"/>
          <p:cNvSpPr txBox="1"/>
          <p:nvPr>
            <p:ph idx="2" type="body"/>
          </p:nvPr>
        </p:nvSpPr>
        <p:spPr>
          <a:xfrm>
            <a:off x="6231960" y="1604520"/>
            <a:ext cx="535428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3" name="Google Shape;93;p80"/>
          <p:cNvSpPr txBox="1"/>
          <p:nvPr>
            <p:ph idx="3" type="body"/>
          </p:nvPr>
        </p:nvSpPr>
        <p:spPr>
          <a:xfrm>
            <a:off x="6231960" y="3682080"/>
            <a:ext cx="535428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94" name="Shape 94"/>
        <p:cNvGrpSpPr/>
        <p:nvPr/>
      </p:nvGrpSpPr>
      <p:grpSpPr>
        <a:xfrm>
          <a:off x="0" y="0"/>
          <a:ext cx="0" cy="0"/>
          <a:chOff x="0" y="0"/>
          <a:chExt cx="0" cy="0"/>
        </a:xfrm>
      </p:grpSpPr>
      <p:sp>
        <p:nvSpPr>
          <p:cNvPr id="95" name="Google Shape;95;p81"/>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81"/>
          <p:cNvSpPr txBox="1"/>
          <p:nvPr>
            <p:ph idx="1" type="body"/>
          </p:nvPr>
        </p:nvSpPr>
        <p:spPr>
          <a:xfrm>
            <a:off x="609480" y="1604520"/>
            <a:ext cx="535428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7" name="Google Shape;97;p81"/>
          <p:cNvSpPr txBox="1"/>
          <p:nvPr>
            <p:ph idx="2" type="body"/>
          </p:nvPr>
        </p:nvSpPr>
        <p:spPr>
          <a:xfrm>
            <a:off x="6231960" y="1604520"/>
            <a:ext cx="535428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8" name="Google Shape;98;p81"/>
          <p:cNvSpPr txBox="1"/>
          <p:nvPr>
            <p:ph idx="3" type="body"/>
          </p:nvPr>
        </p:nvSpPr>
        <p:spPr>
          <a:xfrm>
            <a:off x="609480" y="3682080"/>
            <a:ext cx="109724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99" name="Shape 99"/>
        <p:cNvGrpSpPr/>
        <p:nvPr/>
      </p:nvGrpSpPr>
      <p:grpSpPr>
        <a:xfrm>
          <a:off x="0" y="0"/>
          <a:ext cx="0" cy="0"/>
          <a:chOff x="0" y="0"/>
          <a:chExt cx="0" cy="0"/>
        </a:xfrm>
      </p:grpSpPr>
      <p:sp>
        <p:nvSpPr>
          <p:cNvPr id="100" name="Google Shape;100;p82"/>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82"/>
          <p:cNvSpPr txBox="1"/>
          <p:nvPr>
            <p:ph idx="1" type="body"/>
          </p:nvPr>
        </p:nvSpPr>
        <p:spPr>
          <a:xfrm>
            <a:off x="609480" y="1604520"/>
            <a:ext cx="109724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2" name="Google Shape;102;p82"/>
          <p:cNvSpPr txBox="1"/>
          <p:nvPr>
            <p:ph idx="2" type="body"/>
          </p:nvPr>
        </p:nvSpPr>
        <p:spPr>
          <a:xfrm>
            <a:off x="609480" y="3682080"/>
            <a:ext cx="109724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103" name="Shape 103"/>
        <p:cNvGrpSpPr/>
        <p:nvPr/>
      </p:nvGrpSpPr>
      <p:grpSpPr>
        <a:xfrm>
          <a:off x="0" y="0"/>
          <a:ext cx="0" cy="0"/>
          <a:chOff x="0" y="0"/>
          <a:chExt cx="0" cy="0"/>
        </a:xfrm>
      </p:grpSpPr>
      <p:sp>
        <p:nvSpPr>
          <p:cNvPr id="104" name="Google Shape;104;p83"/>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5" name="Google Shape;105;p83"/>
          <p:cNvSpPr txBox="1"/>
          <p:nvPr>
            <p:ph idx="1" type="body"/>
          </p:nvPr>
        </p:nvSpPr>
        <p:spPr>
          <a:xfrm>
            <a:off x="609480" y="1604520"/>
            <a:ext cx="535428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6" name="Google Shape;106;p83"/>
          <p:cNvSpPr txBox="1"/>
          <p:nvPr>
            <p:ph idx="2" type="body"/>
          </p:nvPr>
        </p:nvSpPr>
        <p:spPr>
          <a:xfrm>
            <a:off x="6231960" y="1604520"/>
            <a:ext cx="535428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7" name="Google Shape;107;p83"/>
          <p:cNvSpPr txBox="1"/>
          <p:nvPr>
            <p:ph idx="3" type="body"/>
          </p:nvPr>
        </p:nvSpPr>
        <p:spPr>
          <a:xfrm>
            <a:off x="609480" y="3682080"/>
            <a:ext cx="535428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8" name="Google Shape;108;p83"/>
          <p:cNvSpPr txBox="1"/>
          <p:nvPr>
            <p:ph idx="4" type="body"/>
          </p:nvPr>
        </p:nvSpPr>
        <p:spPr>
          <a:xfrm>
            <a:off x="6231960" y="3682080"/>
            <a:ext cx="535428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109" name="Shape 109"/>
        <p:cNvGrpSpPr/>
        <p:nvPr/>
      </p:nvGrpSpPr>
      <p:grpSpPr>
        <a:xfrm>
          <a:off x="0" y="0"/>
          <a:ext cx="0" cy="0"/>
          <a:chOff x="0" y="0"/>
          <a:chExt cx="0" cy="0"/>
        </a:xfrm>
      </p:grpSpPr>
      <p:sp>
        <p:nvSpPr>
          <p:cNvPr id="110" name="Google Shape;110;p84"/>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84"/>
          <p:cNvSpPr txBox="1"/>
          <p:nvPr>
            <p:ph idx="1" type="body"/>
          </p:nvPr>
        </p:nvSpPr>
        <p:spPr>
          <a:xfrm>
            <a:off x="609480" y="1604520"/>
            <a:ext cx="35330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84"/>
          <p:cNvSpPr txBox="1"/>
          <p:nvPr>
            <p:ph idx="2" type="body"/>
          </p:nvPr>
        </p:nvSpPr>
        <p:spPr>
          <a:xfrm>
            <a:off x="4319640" y="1604520"/>
            <a:ext cx="35330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3" name="Google Shape;113;p84"/>
          <p:cNvSpPr txBox="1"/>
          <p:nvPr>
            <p:ph idx="3" type="body"/>
          </p:nvPr>
        </p:nvSpPr>
        <p:spPr>
          <a:xfrm>
            <a:off x="8029800" y="1604520"/>
            <a:ext cx="35330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4" name="Google Shape;114;p84"/>
          <p:cNvSpPr txBox="1"/>
          <p:nvPr>
            <p:ph idx="4" type="body"/>
          </p:nvPr>
        </p:nvSpPr>
        <p:spPr>
          <a:xfrm>
            <a:off x="609480" y="3682080"/>
            <a:ext cx="35330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5" name="Google Shape;115;p84"/>
          <p:cNvSpPr txBox="1"/>
          <p:nvPr>
            <p:ph idx="5" type="body"/>
          </p:nvPr>
        </p:nvSpPr>
        <p:spPr>
          <a:xfrm>
            <a:off x="4319640" y="3682080"/>
            <a:ext cx="35330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6" name="Google Shape;116;p84"/>
          <p:cNvSpPr txBox="1"/>
          <p:nvPr>
            <p:ph idx="6" type="body"/>
          </p:nvPr>
        </p:nvSpPr>
        <p:spPr>
          <a:xfrm>
            <a:off x="8029800" y="3682080"/>
            <a:ext cx="35330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126" name="Shape 126"/>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127" name="Shape 127"/>
        <p:cNvGrpSpPr/>
        <p:nvPr/>
      </p:nvGrpSpPr>
      <p:grpSpPr>
        <a:xfrm>
          <a:off x="0" y="0"/>
          <a:ext cx="0" cy="0"/>
          <a:chOff x="0" y="0"/>
          <a:chExt cx="0" cy="0"/>
        </a:xfrm>
      </p:grpSpPr>
      <p:sp>
        <p:nvSpPr>
          <p:cNvPr id="128" name="Google Shape;128;p61"/>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 name="Google Shape;129;p61"/>
          <p:cNvSpPr txBox="1"/>
          <p:nvPr>
            <p:ph idx="1" type="subTitle"/>
          </p:nvPr>
        </p:nvSpPr>
        <p:spPr>
          <a:xfrm>
            <a:off x="609480" y="1604520"/>
            <a:ext cx="10972440" cy="3977280"/>
          </a:xfrm>
          <a:prstGeom prst="rect">
            <a:avLst/>
          </a:prstGeom>
          <a:noFill/>
          <a:ln>
            <a:noFill/>
          </a:ln>
        </p:spPr>
        <p:txBody>
          <a:bodyPr anchorCtr="0" anchor="ctr" bIns="0" lIns="0" spcFirstLastPara="1" rIns="0" wrap="square" tIns="0">
            <a:no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130" name="Shape 130"/>
        <p:cNvGrpSpPr/>
        <p:nvPr/>
      </p:nvGrpSpPr>
      <p:grpSpPr>
        <a:xfrm>
          <a:off x="0" y="0"/>
          <a:ext cx="0" cy="0"/>
          <a:chOff x="0" y="0"/>
          <a:chExt cx="0" cy="0"/>
        </a:xfrm>
      </p:grpSpPr>
      <p:sp>
        <p:nvSpPr>
          <p:cNvPr id="131" name="Google Shape;131;p63"/>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2" name="Google Shape;132;p63"/>
          <p:cNvSpPr txBox="1"/>
          <p:nvPr>
            <p:ph idx="1" type="body"/>
          </p:nvPr>
        </p:nvSpPr>
        <p:spPr>
          <a:xfrm>
            <a:off x="609480" y="1604520"/>
            <a:ext cx="5354280" cy="397728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3" name="Google Shape;133;p63"/>
          <p:cNvSpPr txBox="1"/>
          <p:nvPr>
            <p:ph idx="2" type="body"/>
          </p:nvPr>
        </p:nvSpPr>
        <p:spPr>
          <a:xfrm>
            <a:off x="6231960" y="1604520"/>
            <a:ext cx="5354280" cy="397728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34" name="Shape 134"/>
        <p:cNvGrpSpPr/>
        <p:nvPr/>
      </p:nvGrpSpPr>
      <p:grpSpPr>
        <a:xfrm>
          <a:off x="0" y="0"/>
          <a:ext cx="0" cy="0"/>
          <a:chOff x="0" y="0"/>
          <a:chExt cx="0" cy="0"/>
        </a:xfrm>
      </p:grpSpPr>
      <p:sp>
        <p:nvSpPr>
          <p:cNvPr id="135" name="Google Shape;135;p85"/>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6" name="Google Shape;136;p85"/>
          <p:cNvSpPr txBox="1"/>
          <p:nvPr>
            <p:ph idx="1" type="body"/>
          </p:nvPr>
        </p:nvSpPr>
        <p:spPr>
          <a:xfrm>
            <a:off x="609480" y="1604520"/>
            <a:ext cx="10972440" cy="397728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37" name="Shape 137"/>
        <p:cNvGrpSpPr/>
        <p:nvPr/>
      </p:nvGrpSpPr>
      <p:grpSpPr>
        <a:xfrm>
          <a:off x="0" y="0"/>
          <a:ext cx="0" cy="0"/>
          <a:chOff x="0" y="0"/>
          <a:chExt cx="0" cy="0"/>
        </a:xfrm>
      </p:grpSpPr>
      <p:sp>
        <p:nvSpPr>
          <p:cNvPr id="138" name="Google Shape;138;p86"/>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9" name="Shape 19"/>
        <p:cNvGrpSpPr/>
        <p:nvPr/>
      </p:nvGrpSpPr>
      <p:grpSpPr>
        <a:xfrm>
          <a:off x="0" y="0"/>
          <a:ext cx="0" cy="0"/>
          <a:chOff x="0" y="0"/>
          <a:chExt cx="0" cy="0"/>
        </a:xfrm>
      </p:grpSpPr>
      <p:sp>
        <p:nvSpPr>
          <p:cNvPr id="20" name="Google Shape;20;p65"/>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65"/>
          <p:cNvSpPr txBox="1"/>
          <p:nvPr>
            <p:ph idx="1" type="body"/>
          </p:nvPr>
        </p:nvSpPr>
        <p:spPr>
          <a:xfrm>
            <a:off x="609480" y="1604520"/>
            <a:ext cx="1097244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139" name="Shape 139"/>
        <p:cNvGrpSpPr/>
        <p:nvPr/>
      </p:nvGrpSpPr>
      <p:grpSpPr>
        <a:xfrm>
          <a:off x="0" y="0"/>
          <a:ext cx="0" cy="0"/>
          <a:chOff x="0" y="0"/>
          <a:chExt cx="0" cy="0"/>
        </a:xfrm>
      </p:grpSpPr>
      <p:sp>
        <p:nvSpPr>
          <p:cNvPr id="140" name="Google Shape;140;p87"/>
          <p:cNvSpPr txBox="1"/>
          <p:nvPr>
            <p:ph idx="1" type="subTitle"/>
          </p:nvPr>
        </p:nvSpPr>
        <p:spPr>
          <a:xfrm>
            <a:off x="1523880" y="1122480"/>
            <a:ext cx="9143640" cy="11066760"/>
          </a:xfrm>
          <a:prstGeom prst="rect">
            <a:avLst/>
          </a:prstGeom>
          <a:noFill/>
          <a:ln>
            <a:noFill/>
          </a:ln>
        </p:spPr>
        <p:txBody>
          <a:bodyPr anchorCtr="0" anchor="ctr" bIns="0" lIns="0" spcFirstLastPara="1" rIns="0" wrap="square" tIns="0">
            <a:no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141" name="Shape 141"/>
        <p:cNvGrpSpPr/>
        <p:nvPr/>
      </p:nvGrpSpPr>
      <p:grpSpPr>
        <a:xfrm>
          <a:off x="0" y="0"/>
          <a:ext cx="0" cy="0"/>
          <a:chOff x="0" y="0"/>
          <a:chExt cx="0" cy="0"/>
        </a:xfrm>
      </p:grpSpPr>
      <p:sp>
        <p:nvSpPr>
          <p:cNvPr id="142" name="Google Shape;142;p88"/>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3" name="Google Shape;143;p88"/>
          <p:cNvSpPr txBox="1"/>
          <p:nvPr>
            <p:ph idx="1" type="body"/>
          </p:nvPr>
        </p:nvSpPr>
        <p:spPr>
          <a:xfrm>
            <a:off x="609480" y="1604520"/>
            <a:ext cx="5354280" cy="189684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4" name="Google Shape;144;p88"/>
          <p:cNvSpPr txBox="1"/>
          <p:nvPr>
            <p:ph idx="2" type="body"/>
          </p:nvPr>
        </p:nvSpPr>
        <p:spPr>
          <a:xfrm>
            <a:off x="6231960" y="1604520"/>
            <a:ext cx="5354280" cy="397728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5" name="Google Shape;145;p88"/>
          <p:cNvSpPr txBox="1"/>
          <p:nvPr>
            <p:ph idx="3" type="body"/>
          </p:nvPr>
        </p:nvSpPr>
        <p:spPr>
          <a:xfrm>
            <a:off x="609480" y="3682080"/>
            <a:ext cx="5354280" cy="189684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146" name="Shape 146"/>
        <p:cNvGrpSpPr/>
        <p:nvPr/>
      </p:nvGrpSpPr>
      <p:grpSpPr>
        <a:xfrm>
          <a:off x="0" y="0"/>
          <a:ext cx="0" cy="0"/>
          <a:chOff x="0" y="0"/>
          <a:chExt cx="0" cy="0"/>
        </a:xfrm>
      </p:grpSpPr>
      <p:sp>
        <p:nvSpPr>
          <p:cNvPr id="147" name="Google Shape;147;p89"/>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8" name="Google Shape;148;p89"/>
          <p:cNvSpPr txBox="1"/>
          <p:nvPr>
            <p:ph idx="1" type="body"/>
          </p:nvPr>
        </p:nvSpPr>
        <p:spPr>
          <a:xfrm>
            <a:off x="609480" y="1604520"/>
            <a:ext cx="5354280" cy="397728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9" name="Google Shape;149;p89"/>
          <p:cNvSpPr txBox="1"/>
          <p:nvPr>
            <p:ph idx="2" type="body"/>
          </p:nvPr>
        </p:nvSpPr>
        <p:spPr>
          <a:xfrm>
            <a:off x="6231960" y="1604520"/>
            <a:ext cx="5354280" cy="189684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0" name="Google Shape;150;p89"/>
          <p:cNvSpPr txBox="1"/>
          <p:nvPr>
            <p:ph idx="3" type="body"/>
          </p:nvPr>
        </p:nvSpPr>
        <p:spPr>
          <a:xfrm>
            <a:off x="6231960" y="3682080"/>
            <a:ext cx="5354280" cy="189684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151" name="Shape 151"/>
        <p:cNvGrpSpPr/>
        <p:nvPr/>
      </p:nvGrpSpPr>
      <p:grpSpPr>
        <a:xfrm>
          <a:off x="0" y="0"/>
          <a:ext cx="0" cy="0"/>
          <a:chOff x="0" y="0"/>
          <a:chExt cx="0" cy="0"/>
        </a:xfrm>
      </p:grpSpPr>
      <p:sp>
        <p:nvSpPr>
          <p:cNvPr id="152" name="Google Shape;152;p90"/>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3" name="Google Shape;153;p90"/>
          <p:cNvSpPr txBox="1"/>
          <p:nvPr>
            <p:ph idx="1" type="body"/>
          </p:nvPr>
        </p:nvSpPr>
        <p:spPr>
          <a:xfrm>
            <a:off x="609480" y="1604520"/>
            <a:ext cx="5354280" cy="189684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4" name="Google Shape;154;p90"/>
          <p:cNvSpPr txBox="1"/>
          <p:nvPr>
            <p:ph idx="2" type="body"/>
          </p:nvPr>
        </p:nvSpPr>
        <p:spPr>
          <a:xfrm>
            <a:off x="6231960" y="1604520"/>
            <a:ext cx="5354280" cy="189684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5" name="Google Shape;155;p90"/>
          <p:cNvSpPr txBox="1"/>
          <p:nvPr>
            <p:ph idx="3" type="body"/>
          </p:nvPr>
        </p:nvSpPr>
        <p:spPr>
          <a:xfrm>
            <a:off x="609480" y="3682080"/>
            <a:ext cx="10972440" cy="189684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156" name="Shape 156"/>
        <p:cNvGrpSpPr/>
        <p:nvPr/>
      </p:nvGrpSpPr>
      <p:grpSpPr>
        <a:xfrm>
          <a:off x="0" y="0"/>
          <a:ext cx="0" cy="0"/>
          <a:chOff x="0" y="0"/>
          <a:chExt cx="0" cy="0"/>
        </a:xfrm>
      </p:grpSpPr>
      <p:sp>
        <p:nvSpPr>
          <p:cNvPr id="157" name="Google Shape;157;p91"/>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8" name="Google Shape;158;p91"/>
          <p:cNvSpPr txBox="1"/>
          <p:nvPr>
            <p:ph idx="1" type="body"/>
          </p:nvPr>
        </p:nvSpPr>
        <p:spPr>
          <a:xfrm>
            <a:off x="609480" y="1604520"/>
            <a:ext cx="10972440" cy="189684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9" name="Google Shape;159;p91"/>
          <p:cNvSpPr txBox="1"/>
          <p:nvPr>
            <p:ph idx="2" type="body"/>
          </p:nvPr>
        </p:nvSpPr>
        <p:spPr>
          <a:xfrm>
            <a:off x="609480" y="3682080"/>
            <a:ext cx="10972440" cy="189684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160" name="Shape 160"/>
        <p:cNvGrpSpPr/>
        <p:nvPr/>
      </p:nvGrpSpPr>
      <p:grpSpPr>
        <a:xfrm>
          <a:off x="0" y="0"/>
          <a:ext cx="0" cy="0"/>
          <a:chOff x="0" y="0"/>
          <a:chExt cx="0" cy="0"/>
        </a:xfrm>
      </p:grpSpPr>
      <p:sp>
        <p:nvSpPr>
          <p:cNvPr id="161" name="Google Shape;161;p92"/>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2" name="Google Shape;162;p92"/>
          <p:cNvSpPr txBox="1"/>
          <p:nvPr>
            <p:ph idx="1" type="body"/>
          </p:nvPr>
        </p:nvSpPr>
        <p:spPr>
          <a:xfrm>
            <a:off x="609480" y="1604520"/>
            <a:ext cx="5354280" cy="189684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63" name="Google Shape;163;p92"/>
          <p:cNvSpPr txBox="1"/>
          <p:nvPr>
            <p:ph idx="2" type="body"/>
          </p:nvPr>
        </p:nvSpPr>
        <p:spPr>
          <a:xfrm>
            <a:off x="6231960" y="1604520"/>
            <a:ext cx="5354280" cy="189684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64" name="Google Shape;164;p92"/>
          <p:cNvSpPr txBox="1"/>
          <p:nvPr>
            <p:ph idx="3" type="body"/>
          </p:nvPr>
        </p:nvSpPr>
        <p:spPr>
          <a:xfrm>
            <a:off x="609480" y="3682080"/>
            <a:ext cx="5354280" cy="189684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65" name="Google Shape;165;p92"/>
          <p:cNvSpPr txBox="1"/>
          <p:nvPr>
            <p:ph idx="4" type="body"/>
          </p:nvPr>
        </p:nvSpPr>
        <p:spPr>
          <a:xfrm>
            <a:off x="6231960" y="3682080"/>
            <a:ext cx="5354280" cy="189684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166" name="Shape 166"/>
        <p:cNvGrpSpPr/>
        <p:nvPr/>
      </p:nvGrpSpPr>
      <p:grpSpPr>
        <a:xfrm>
          <a:off x="0" y="0"/>
          <a:ext cx="0" cy="0"/>
          <a:chOff x="0" y="0"/>
          <a:chExt cx="0" cy="0"/>
        </a:xfrm>
      </p:grpSpPr>
      <p:sp>
        <p:nvSpPr>
          <p:cNvPr id="167" name="Google Shape;167;p93"/>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8" name="Google Shape;168;p93"/>
          <p:cNvSpPr txBox="1"/>
          <p:nvPr>
            <p:ph idx="1" type="body"/>
          </p:nvPr>
        </p:nvSpPr>
        <p:spPr>
          <a:xfrm>
            <a:off x="609480" y="1604520"/>
            <a:ext cx="3533040" cy="189684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69" name="Google Shape;169;p93"/>
          <p:cNvSpPr txBox="1"/>
          <p:nvPr>
            <p:ph idx="2" type="body"/>
          </p:nvPr>
        </p:nvSpPr>
        <p:spPr>
          <a:xfrm>
            <a:off x="4319640" y="1604520"/>
            <a:ext cx="3533040" cy="189684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70" name="Google Shape;170;p93"/>
          <p:cNvSpPr txBox="1"/>
          <p:nvPr>
            <p:ph idx="3" type="body"/>
          </p:nvPr>
        </p:nvSpPr>
        <p:spPr>
          <a:xfrm>
            <a:off x="8029800" y="1604520"/>
            <a:ext cx="3533040" cy="189684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71" name="Google Shape;171;p93"/>
          <p:cNvSpPr txBox="1"/>
          <p:nvPr>
            <p:ph idx="4" type="body"/>
          </p:nvPr>
        </p:nvSpPr>
        <p:spPr>
          <a:xfrm>
            <a:off x="609480" y="3682080"/>
            <a:ext cx="3533040" cy="189684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72" name="Google Shape;172;p93"/>
          <p:cNvSpPr txBox="1"/>
          <p:nvPr>
            <p:ph idx="5" type="body"/>
          </p:nvPr>
        </p:nvSpPr>
        <p:spPr>
          <a:xfrm>
            <a:off x="4319640" y="3682080"/>
            <a:ext cx="3533040" cy="189684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73" name="Google Shape;173;p93"/>
          <p:cNvSpPr txBox="1"/>
          <p:nvPr>
            <p:ph idx="6" type="body"/>
          </p:nvPr>
        </p:nvSpPr>
        <p:spPr>
          <a:xfrm>
            <a:off x="8029800" y="3682080"/>
            <a:ext cx="3533040" cy="1896840"/>
          </a:xfrm>
          <a:prstGeom prst="rect">
            <a:avLst/>
          </a:prstGeom>
          <a:noFill/>
          <a:ln>
            <a:noFill/>
          </a:ln>
        </p:spPr>
        <p:txBody>
          <a:bodyPr anchorCtr="0" anchor="b"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22" name="Shape 22"/>
        <p:cNvGrpSpPr/>
        <p:nvPr/>
      </p:nvGrpSpPr>
      <p:grpSpPr>
        <a:xfrm>
          <a:off x="0" y="0"/>
          <a:ext cx="0" cy="0"/>
          <a:chOff x="0" y="0"/>
          <a:chExt cx="0" cy="0"/>
        </a:xfrm>
      </p:grpSpPr>
      <p:sp>
        <p:nvSpPr>
          <p:cNvPr id="23" name="Google Shape;23;p66"/>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66"/>
          <p:cNvSpPr txBox="1"/>
          <p:nvPr>
            <p:ph idx="1" type="body"/>
          </p:nvPr>
        </p:nvSpPr>
        <p:spPr>
          <a:xfrm>
            <a:off x="609480" y="1604520"/>
            <a:ext cx="535428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5" name="Google Shape;25;p66"/>
          <p:cNvSpPr txBox="1"/>
          <p:nvPr>
            <p:ph idx="2" type="body"/>
          </p:nvPr>
        </p:nvSpPr>
        <p:spPr>
          <a:xfrm>
            <a:off x="6231960" y="1604520"/>
            <a:ext cx="535428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7"/>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28" name="Shape 28"/>
        <p:cNvGrpSpPr/>
        <p:nvPr/>
      </p:nvGrpSpPr>
      <p:grpSpPr>
        <a:xfrm>
          <a:off x="0" y="0"/>
          <a:ext cx="0" cy="0"/>
          <a:chOff x="0" y="0"/>
          <a:chExt cx="0" cy="0"/>
        </a:xfrm>
      </p:grpSpPr>
      <p:sp>
        <p:nvSpPr>
          <p:cNvPr id="29" name="Google Shape;29;p68"/>
          <p:cNvSpPr txBox="1"/>
          <p:nvPr>
            <p:ph idx="1" type="subTitle"/>
          </p:nvPr>
        </p:nvSpPr>
        <p:spPr>
          <a:xfrm>
            <a:off x="1523880" y="1122480"/>
            <a:ext cx="9143640" cy="11066760"/>
          </a:xfrm>
          <a:prstGeom prst="rect">
            <a:avLst/>
          </a:prstGeom>
          <a:noFill/>
          <a:ln>
            <a:noFill/>
          </a:ln>
        </p:spPr>
        <p:txBody>
          <a:bodyPr anchorCtr="0" anchor="ctr" bIns="0" lIns="0" spcFirstLastPara="1" rIns="0" wrap="square" tIns="0">
            <a:norm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30" name="Shape 30"/>
        <p:cNvGrpSpPr/>
        <p:nvPr/>
      </p:nvGrpSpPr>
      <p:grpSpPr>
        <a:xfrm>
          <a:off x="0" y="0"/>
          <a:ext cx="0" cy="0"/>
          <a:chOff x="0" y="0"/>
          <a:chExt cx="0" cy="0"/>
        </a:xfrm>
      </p:grpSpPr>
      <p:sp>
        <p:nvSpPr>
          <p:cNvPr id="31" name="Google Shape;31;p69"/>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69"/>
          <p:cNvSpPr txBox="1"/>
          <p:nvPr>
            <p:ph idx="1" type="body"/>
          </p:nvPr>
        </p:nvSpPr>
        <p:spPr>
          <a:xfrm>
            <a:off x="609480" y="1604520"/>
            <a:ext cx="535428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69"/>
          <p:cNvSpPr txBox="1"/>
          <p:nvPr>
            <p:ph idx="2" type="body"/>
          </p:nvPr>
        </p:nvSpPr>
        <p:spPr>
          <a:xfrm>
            <a:off x="6231960" y="1604520"/>
            <a:ext cx="535428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4" name="Google Shape;34;p69"/>
          <p:cNvSpPr txBox="1"/>
          <p:nvPr>
            <p:ph idx="3" type="body"/>
          </p:nvPr>
        </p:nvSpPr>
        <p:spPr>
          <a:xfrm>
            <a:off x="609480" y="3682080"/>
            <a:ext cx="535428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35" name="Shape 35"/>
        <p:cNvGrpSpPr/>
        <p:nvPr/>
      </p:nvGrpSpPr>
      <p:grpSpPr>
        <a:xfrm>
          <a:off x="0" y="0"/>
          <a:ext cx="0" cy="0"/>
          <a:chOff x="0" y="0"/>
          <a:chExt cx="0" cy="0"/>
        </a:xfrm>
      </p:grpSpPr>
      <p:sp>
        <p:nvSpPr>
          <p:cNvPr id="36" name="Google Shape;36;p70"/>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70"/>
          <p:cNvSpPr txBox="1"/>
          <p:nvPr>
            <p:ph idx="1" type="body"/>
          </p:nvPr>
        </p:nvSpPr>
        <p:spPr>
          <a:xfrm>
            <a:off x="609480" y="1604520"/>
            <a:ext cx="535428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8" name="Google Shape;38;p70"/>
          <p:cNvSpPr txBox="1"/>
          <p:nvPr>
            <p:ph idx="2" type="body"/>
          </p:nvPr>
        </p:nvSpPr>
        <p:spPr>
          <a:xfrm>
            <a:off x="6231960" y="1604520"/>
            <a:ext cx="535428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70"/>
          <p:cNvSpPr txBox="1"/>
          <p:nvPr>
            <p:ph idx="3" type="body"/>
          </p:nvPr>
        </p:nvSpPr>
        <p:spPr>
          <a:xfrm>
            <a:off x="6231960" y="3682080"/>
            <a:ext cx="535428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40" name="Shape 40"/>
        <p:cNvGrpSpPr/>
        <p:nvPr/>
      </p:nvGrpSpPr>
      <p:grpSpPr>
        <a:xfrm>
          <a:off x="0" y="0"/>
          <a:ext cx="0" cy="0"/>
          <a:chOff x="0" y="0"/>
          <a:chExt cx="0" cy="0"/>
        </a:xfrm>
      </p:grpSpPr>
      <p:sp>
        <p:nvSpPr>
          <p:cNvPr id="41" name="Google Shape;41;p71"/>
          <p:cNvSpPr txBox="1"/>
          <p:nvPr>
            <p:ph type="title"/>
          </p:nvPr>
        </p:nvSpPr>
        <p:spPr>
          <a:xfrm>
            <a:off x="1523880" y="1122480"/>
            <a:ext cx="9143640" cy="238716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71"/>
          <p:cNvSpPr txBox="1"/>
          <p:nvPr>
            <p:ph idx="1" type="body"/>
          </p:nvPr>
        </p:nvSpPr>
        <p:spPr>
          <a:xfrm>
            <a:off x="609480" y="1604520"/>
            <a:ext cx="535428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3" name="Google Shape;43;p71"/>
          <p:cNvSpPr txBox="1"/>
          <p:nvPr>
            <p:ph idx="2" type="body"/>
          </p:nvPr>
        </p:nvSpPr>
        <p:spPr>
          <a:xfrm>
            <a:off x="6231960" y="1604520"/>
            <a:ext cx="535428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71"/>
          <p:cNvSpPr txBox="1"/>
          <p:nvPr>
            <p:ph idx="3" type="body"/>
          </p:nvPr>
        </p:nvSpPr>
        <p:spPr>
          <a:xfrm>
            <a:off x="609480" y="3682080"/>
            <a:ext cx="109724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4.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theme" Target="../theme/theme3.xml"/><Relationship Id="rId12" Type="http://schemas.openxmlformats.org/officeDocument/2006/relationships/slideLayout" Target="../slideLayouts/slideLayout24.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5.xml"/><Relationship Id="rId10" Type="http://schemas.openxmlformats.org/officeDocument/2006/relationships/slideLayout" Target="../slideLayouts/slideLayout34.xml"/><Relationship Id="rId13" Type="http://schemas.openxmlformats.org/officeDocument/2006/relationships/theme" Target="../theme/theme2.xml"/><Relationship Id="rId12" Type="http://schemas.openxmlformats.org/officeDocument/2006/relationships/slideLayout" Target="../slideLayouts/slideLayout36.xml"/><Relationship Id="rId1" Type="http://schemas.openxmlformats.org/officeDocument/2006/relationships/slideLayout" Target="../slideLayouts/slideLayout25.xml"/><Relationship Id="rId2" Type="http://schemas.openxmlformats.org/officeDocument/2006/relationships/slideLayout" Target="../slideLayouts/slideLayout26.xml"/><Relationship Id="rId3" Type="http://schemas.openxmlformats.org/officeDocument/2006/relationships/slideLayout" Target="../slideLayouts/slideLayout27.xml"/><Relationship Id="rId4" Type="http://schemas.openxmlformats.org/officeDocument/2006/relationships/slideLayout" Target="../slideLayouts/slideLayout28.xml"/><Relationship Id="rId9" Type="http://schemas.openxmlformats.org/officeDocument/2006/relationships/slideLayout" Target="../slideLayouts/slideLayout33.xml"/><Relationship Id="rId5" Type="http://schemas.openxmlformats.org/officeDocument/2006/relationships/slideLayout" Target="../slideLayouts/slideLayout29.xml"/><Relationship Id="rId6" Type="http://schemas.openxmlformats.org/officeDocument/2006/relationships/slideLayout" Target="../slideLayouts/slideLayout30.xml"/><Relationship Id="rId7" Type="http://schemas.openxmlformats.org/officeDocument/2006/relationships/slideLayout" Target="../slideLayouts/slideLayout31.xml"/><Relationship Id="rId8"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 name="Shape 9"/>
        <p:cNvGrpSpPr/>
        <p:nvPr/>
      </p:nvGrpSpPr>
      <p:grpSpPr>
        <a:xfrm>
          <a:off x="0" y="0"/>
          <a:ext cx="0" cy="0"/>
          <a:chOff x="0" y="0"/>
          <a:chExt cx="0" cy="0"/>
        </a:xfrm>
      </p:grpSpPr>
      <p:sp>
        <p:nvSpPr>
          <p:cNvPr id="10" name="Google Shape;10;p55"/>
          <p:cNvSpPr txBox="1"/>
          <p:nvPr>
            <p:ph type="title"/>
          </p:nvPr>
        </p:nvSpPr>
        <p:spPr>
          <a:xfrm>
            <a:off x="1523880" y="1122480"/>
            <a:ext cx="9143640" cy="2387160"/>
          </a:xfrm>
          <a:prstGeom prst="rect">
            <a:avLst/>
          </a:prstGeom>
          <a:noFill/>
          <a:ln>
            <a:noFill/>
          </a:ln>
        </p:spPr>
        <p:txBody>
          <a:bodyPr anchorCtr="0" anchor="b"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55"/>
          <p:cNvSpPr txBox="1"/>
          <p:nvPr>
            <p:ph idx="10" type="dt"/>
          </p:nvPr>
        </p:nvSpPr>
        <p:spPr>
          <a:xfrm>
            <a:off x="838080" y="6356520"/>
            <a:ext cx="2742840" cy="36468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2" name="Google Shape;12;p55"/>
          <p:cNvSpPr txBox="1"/>
          <p:nvPr>
            <p:ph idx="11" type="ftr"/>
          </p:nvPr>
        </p:nvSpPr>
        <p:spPr>
          <a:xfrm>
            <a:off x="4038480" y="6356520"/>
            <a:ext cx="4114440" cy="36468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3" name="Google Shape;13;p55"/>
          <p:cNvSpPr txBox="1"/>
          <p:nvPr>
            <p:ph idx="12" type="sldNum"/>
          </p:nvPr>
        </p:nvSpPr>
        <p:spPr>
          <a:xfrm>
            <a:off x="8610480" y="6356520"/>
            <a:ext cx="2742840" cy="36468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r-FR"/>
              <a:t>‹#›</a:t>
            </a:fld>
            <a:endParaRPr>
              <a:solidFill>
                <a:schemeClr val="dk1"/>
              </a:solidFill>
              <a:latin typeface="Times New Roman"/>
              <a:ea typeface="Times New Roman"/>
              <a:cs typeface="Times New Roman"/>
              <a:sym typeface="Times New Roman"/>
            </a:endParaRPr>
          </a:p>
        </p:txBody>
      </p:sp>
      <p:sp>
        <p:nvSpPr>
          <p:cNvPr id="14" name="Google Shape;14;p55"/>
          <p:cNvSpPr txBox="1"/>
          <p:nvPr>
            <p:ph idx="1" type="body"/>
          </p:nvPr>
        </p:nvSpPr>
        <p:spPr>
          <a:xfrm>
            <a:off x="609480" y="1604520"/>
            <a:ext cx="10972440" cy="397728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63" name="Shape 63"/>
        <p:cNvGrpSpPr/>
        <p:nvPr/>
      </p:nvGrpSpPr>
      <p:grpSpPr>
        <a:xfrm>
          <a:off x="0" y="0"/>
          <a:ext cx="0" cy="0"/>
          <a:chOff x="0" y="0"/>
          <a:chExt cx="0" cy="0"/>
        </a:xfrm>
      </p:grpSpPr>
      <p:sp>
        <p:nvSpPr>
          <p:cNvPr id="64" name="Google Shape;64;p57"/>
          <p:cNvSpPr txBox="1"/>
          <p:nvPr>
            <p:ph type="title"/>
          </p:nvPr>
        </p:nvSpPr>
        <p:spPr>
          <a:xfrm>
            <a:off x="838080" y="365040"/>
            <a:ext cx="10515240" cy="1325160"/>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65" name="Google Shape;65;p57"/>
          <p:cNvSpPr txBox="1"/>
          <p:nvPr>
            <p:ph idx="1" type="body"/>
          </p:nvPr>
        </p:nvSpPr>
        <p:spPr>
          <a:xfrm>
            <a:off x="838080" y="1825560"/>
            <a:ext cx="10515240" cy="4350960"/>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66" name="Google Shape;66;p57"/>
          <p:cNvSpPr txBox="1"/>
          <p:nvPr>
            <p:ph idx="10" type="dt"/>
          </p:nvPr>
        </p:nvSpPr>
        <p:spPr>
          <a:xfrm>
            <a:off x="838080" y="6356520"/>
            <a:ext cx="2742840" cy="36468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67" name="Google Shape;67;p57"/>
          <p:cNvSpPr txBox="1"/>
          <p:nvPr>
            <p:ph idx="11" type="ftr"/>
          </p:nvPr>
        </p:nvSpPr>
        <p:spPr>
          <a:xfrm>
            <a:off x="4038480" y="6356520"/>
            <a:ext cx="4114440" cy="36468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68" name="Google Shape;68;p57"/>
          <p:cNvSpPr txBox="1"/>
          <p:nvPr>
            <p:ph idx="12" type="sldNum"/>
          </p:nvPr>
        </p:nvSpPr>
        <p:spPr>
          <a:xfrm>
            <a:off x="8610480" y="6356520"/>
            <a:ext cx="2742840" cy="36468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r-FR"/>
              <a:t>‹#›</a:t>
            </a:fld>
            <a:endParaRPr>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17" name="Shape 117"/>
        <p:cNvGrpSpPr/>
        <p:nvPr/>
      </p:nvGrpSpPr>
      <p:grpSpPr>
        <a:xfrm>
          <a:off x="0" y="0"/>
          <a:ext cx="0" cy="0"/>
          <a:chOff x="0" y="0"/>
          <a:chExt cx="0" cy="0"/>
        </a:xfrm>
      </p:grpSpPr>
      <p:sp>
        <p:nvSpPr>
          <p:cNvPr id="118" name="Google Shape;118;p59"/>
          <p:cNvSpPr txBox="1"/>
          <p:nvPr>
            <p:ph type="title"/>
          </p:nvPr>
        </p:nvSpPr>
        <p:spPr>
          <a:xfrm>
            <a:off x="839880" y="365040"/>
            <a:ext cx="10515240" cy="1325160"/>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9" name="Google Shape;119;p59"/>
          <p:cNvSpPr txBox="1"/>
          <p:nvPr>
            <p:ph idx="1" type="body"/>
          </p:nvPr>
        </p:nvSpPr>
        <p:spPr>
          <a:xfrm>
            <a:off x="839880" y="1681200"/>
            <a:ext cx="5157360" cy="823680"/>
          </a:xfrm>
          <a:prstGeom prst="rect">
            <a:avLst/>
          </a:prstGeom>
          <a:noFill/>
          <a:ln>
            <a:noFill/>
          </a:ln>
        </p:spPr>
        <p:txBody>
          <a:bodyPr anchorCtr="0" anchor="b"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0" name="Google Shape;120;p59"/>
          <p:cNvSpPr txBox="1"/>
          <p:nvPr>
            <p:ph idx="2" type="body"/>
          </p:nvPr>
        </p:nvSpPr>
        <p:spPr>
          <a:xfrm>
            <a:off x="839880" y="2505240"/>
            <a:ext cx="5157360" cy="3684240"/>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1" name="Google Shape;121;p59"/>
          <p:cNvSpPr txBox="1"/>
          <p:nvPr>
            <p:ph idx="3" type="body"/>
          </p:nvPr>
        </p:nvSpPr>
        <p:spPr>
          <a:xfrm>
            <a:off x="6172200" y="1681200"/>
            <a:ext cx="5182920" cy="823680"/>
          </a:xfrm>
          <a:prstGeom prst="rect">
            <a:avLst/>
          </a:prstGeom>
          <a:noFill/>
          <a:ln>
            <a:noFill/>
          </a:ln>
        </p:spPr>
        <p:txBody>
          <a:bodyPr anchorCtr="0" anchor="b"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2" name="Google Shape;122;p59"/>
          <p:cNvSpPr txBox="1"/>
          <p:nvPr>
            <p:ph idx="4" type="body"/>
          </p:nvPr>
        </p:nvSpPr>
        <p:spPr>
          <a:xfrm>
            <a:off x="6172200" y="2505240"/>
            <a:ext cx="5182920" cy="3684240"/>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3" name="Google Shape;123;p59"/>
          <p:cNvSpPr txBox="1"/>
          <p:nvPr>
            <p:ph idx="10" type="dt"/>
          </p:nvPr>
        </p:nvSpPr>
        <p:spPr>
          <a:xfrm>
            <a:off x="838080" y="6356520"/>
            <a:ext cx="2742840" cy="36468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24" name="Google Shape;124;p59"/>
          <p:cNvSpPr txBox="1"/>
          <p:nvPr>
            <p:ph idx="11" type="ftr"/>
          </p:nvPr>
        </p:nvSpPr>
        <p:spPr>
          <a:xfrm>
            <a:off x="4038480" y="6356520"/>
            <a:ext cx="4114440" cy="36468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25" name="Google Shape;125;p59"/>
          <p:cNvSpPr txBox="1"/>
          <p:nvPr>
            <p:ph idx="12" type="sldNum"/>
          </p:nvPr>
        </p:nvSpPr>
        <p:spPr>
          <a:xfrm>
            <a:off x="8610480" y="6356520"/>
            <a:ext cx="2742840" cy="36468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B8B8B"/>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r-FR"/>
              <a:t>‹#›</a:t>
            </a:fld>
            <a:endParaRPr>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hyperlink" Target="https://www.youtube.com/watch?v=HwCJ9DAkqNA" TargetMode="Externa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1.xml"/><Relationship Id="rId3"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2.xml"/><Relationship Id="rId3"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3.xml"/><Relationship Id="rId3"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5.xml"/><Relationship Id="rId3"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7.xml"/><Relationship Id="rId3"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8.xml"/><Relationship Id="rId3" Type="http://schemas.openxmlformats.org/officeDocument/2006/relationships/image" Target="../media/image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9.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7.xml"/><Relationship Id="rId2" Type="http://schemas.openxmlformats.org/officeDocument/2006/relationships/notesSlide" Target="../notesSlides/notesSlide30.xml"/><Relationship Id="rId3" Type="http://schemas.openxmlformats.org/officeDocument/2006/relationships/image" Target="../media/image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1.xml"/><Relationship Id="rId3" Type="http://schemas.openxmlformats.org/officeDocument/2006/relationships/image" Target="../media/image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32.xml"/><Relationship Id="rId3" Type="http://schemas.openxmlformats.org/officeDocument/2006/relationships/image" Target="../media/image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33.xml"/><Relationship Id="rId3" Type="http://schemas.openxmlformats.org/officeDocument/2006/relationships/image" Target="../media/image1.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34.xml"/><Relationship Id="rId3" Type="http://schemas.openxmlformats.org/officeDocument/2006/relationships/image" Target="../media/image1.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35.xml"/><Relationship Id="rId3" Type="http://schemas.openxmlformats.org/officeDocument/2006/relationships/image" Target="../media/image1.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36.xml"/><Relationship Id="rId3" Type="http://schemas.openxmlformats.org/officeDocument/2006/relationships/image" Target="../media/image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37.xml"/><Relationship Id="rId3" Type="http://schemas.openxmlformats.org/officeDocument/2006/relationships/image" Target="../media/image1.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38.xml"/><Relationship Id="rId3" Type="http://schemas.openxmlformats.org/officeDocument/2006/relationships/image" Target="../media/image1.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40.xml"/><Relationship Id="rId3" Type="http://schemas.openxmlformats.org/officeDocument/2006/relationships/image" Target="../media/image1.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41.xml"/><Relationship Id="rId3" Type="http://schemas.openxmlformats.org/officeDocument/2006/relationships/image" Target="../media/image1.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42.xml"/><Relationship Id="rId3" Type="http://schemas.openxmlformats.org/officeDocument/2006/relationships/image" Target="../media/image1.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44.xml"/><Relationship Id="rId3" Type="http://schemas.openxmlformats.org/officeDocument/2006/relationships/image" Target="../media/image1.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45.xml"/><Relationship Id="rId3" Type="http://schemas.openxmlformats.org/officeDocument/2006/relationships/image" Target="../media/image1.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46.xml"/><Relationship Id="rId3" Type="http://schemas.openxmlformats.org/officeDocument/2006/relationships/image" Target="../media/image1.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47.xml"/><Relationship Id="rId3" Type="http://schemas.openxmlformats.org/officeDocument/2006/relationships/image" Target="../media/image1.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48.xml"/><Relationship Id="rId3" Type="http://schemas.openxmlformats.org/officeDocument/2006/relationships/image" Target="../media/image1.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49.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51.xml"/><Relationship Id="rId3" Type="http://schemas.openxmlformats.org/officeDocument/2006/relationships/image" Target="../media/image1.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52.xml"/><Relationship Id="rId3" Type="http://schemas.openxmlformats.org/officeDocument/2006/relationships/image" Target="../media/image1.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53.xml"/><Relationship Id="rId3" Type="http://schemas.openxmlformats.org/officeDocument/2006/relationships/image" Target="../media/image1.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5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1"/>
          <p:cNvSpPr/>
          <p:nvPr/>
        </p:nvSpPr>
        <p:spPr>
          <a:xfrm>
            <a:off x="0" y="6553080"/>
            <a:ext cx="12191760" cy="304560"/>
          </a:xfrm>
          <a:prstGeom prst="rect">
            <a:avLst/>
          </a:prstGeom>
          <a:solidFill>
            <a:srgbClr val="00206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79" name="Google Shape;179;p1"/>
          <p:cNvPicPr preferRelativeResize="0"/>
          <p:nvPr/>
        </p:nvPicPr>
        <p:blipFill rotWithShape="1">
          <a:blip r:embed="rId3">
            <a:alphaModFix/>
          </a:blip>
          <a:srcRect b="0" l="0" r="0" t="0"/>
          <a:stretch/>
        </p:blipFill>
        <p:spPr>
          <a:xfrm>
            <a:off x="4287600" y="3264840"/>
            <a:ext cx="3616200" cy="3505680"/>
          </a:xfrm>
          <a:prstGeom prst="rect">
            <a:avLst/>
          </a:prstGeom>
          <a:noFill/>
          <a:ln>
            <a:noFill/>
          </a:ln>
        </p:spPr>
      </p:pic>
      <p:sp>
        <p:nvSpPr>
          <p:cNvPr id="180" name="Google Shape;180;p1"/>
          <p:cNvSpPr/>
          <p:nvPr/>
        </p:nvSpPr>
        <p:spPr>
          <a:xfrm>
            <a:off x="2141280" y="1599120"/>
            <a:ext cx="7908840" cy="1431000"/>
          </a:xfrm>
          <a:prstGeom prst="rect">
            <a:avLst/>
          </a:prstGeom>
          <a:noFill/>
          <a:ln>
            <a:noFill/>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8800"/>
              <a:buFont typeface="Arial"/>
              <a:buNone/>
            </a:pPr>
            <a:r>
              <a:rPr b="0" i="0" lang="fr-FR" sz="8800" u="none" cap="none" strike="noStrike">
                <a:solidFill>
                  <a:srgbClr val="000000"/>
                </a:solidFill>
                <a:latin typeface="Impact"/>
                <a:ea typeface="Impact"/>
                <a:cs typeface="Impact"/>
                <a:sym typeface="Impact"/>
              </a:rPr>
              <a:t>Jeu au pied</a:t>
            </a:r>
            <a:endParaRPr b="0" i="0" sz="8800" u="none" cap="none" strike="noStrike">
              <a:solidFill>
                <a:schemeClr val="dk1"/>
              </a:solidFill>
              <a:latin typeface="Arial"/>
              <a:ea typeface="Arial"/>
              <a:cs typeface="Arial"/>
              <a:sym typeface="Arial"/>
            </a:endParaRPr>
          </a:p>
        </p:txBody>
      </p:sp>
      <p:sp>
        <p:nvSpPr>
          <p:cNvPr id="181" name="Google Shape;181;p1"/>
          <p:cNvSpPr/>
          <p:nvPr/>
        </p:nvSpPr>
        <p:spPr>
          <a:xfrm>
            <a:off x="9983160" y="4336200"/>
            <a:ext cx="565200" cy="5778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3200"/>
              <a:buFont typeface="Arial"/>
              <a:buNone/>
            </a:pPr>
            <a:r>
              <a:rPr b="1" i="0" lang="fr-FR" sz="3200" u="none" cap="none" strike="noStrike">
                <a:solidFill>
                  <a:srgbClr val="FFFFFF"/>
                </a:solidFill>
                <a:latin typeface="Calibri"/>
                <a:ea typeface="Calibri"/>
                <a:cs typeface="Calibri"/>
                <a:sym typeface="Calibri"/>
              </a:rPr>
              <a:t>1</a:t>
            </a:r>
            <a:endParaRPr b="0" i="0" sz="3200" u="none" cap="none" strike="noStrike">
              <a:solidFill>
                <a:schemeClr val="dk1"/>
              </a:solidFill>
              <a:latin typeface="Arial"/>
              <a:ea typeface="Arial"/>
              <a:cs typeface="Arial"/>
              <a:sym typeface="Arial"/>
            </a:endParaRPr>
          </a:p>
        </p:txBody>
      </p:sp>
      <p:cxnSp>
        <p:nvCxnSpPr>
          <p:cNvPr id="182" name="Google Shape;182;p1"/>
          <p:cNvCxnSpPr/>
          <p:nvPr/>
        </p:nvCxnSpPr>
        <p:spPr>
          <a:xfrm>
            <a:off x="1250940" y="3238200"/>
            <a:ext cx="9690120" cy="360"/>
          </a:xfrm>
          <a:prstGeom prst="straightConnector1">
            <a:avLst/>
          </a:prstGeom>
          <a:noFill/>
          <a:ln cap="flat" cmpd="sng" w="9525">
            <a:solidFill>
              <a:schemeClr val="dk1"/>
            </a:solidFill>
            <a:prstDash val="solid"/>
            <a:round/>
            <a:headEnd len="sm" w="sm" type="none"/>
            <a:tailEnd len="sm" w="sm" type="none"/>
          </a:ln>
        </p:spPr>
      </p:cxn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10"/>
          <p:cNvSpPr txBox="1"/>
          <p:nvPr/>
        </p:nvSpPr>
        <p:spPr>
          <a:xfrm>
            <a:off x="714240" y="1690560"/>
            <a:ext cx="5157360" cy="449856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cxnSp>
        <p:nvCxnSpPr>
          <p:cNvPr id="355" name="Google Shape;355;p10"/>
          <p:cNvCxnSpPr/>
          <p:nvPr/>
        </p:nvCxnSpPr>
        <p:spPr>
          <a:xfrm flipH="1">
            <a:off x="1038809" y="1680840"/>
            <a:ext cx="12750" cy="4508280"/>
          </a:xfrm>
          <a:prstGeom prst="straightConnector1">
            <a:avLst/>
          </a:prstGeom>
          <a:noFill/>
          <a:ln cap="flat" cmpd="sng" w="28425">
            <a:solidFill>
              <a:schemeClr val="lt1"/>
            </a:solidFill>
            <a:prstDash val="solid"/>
            <a:round/>
            <a:headEnd len="sm" w="sm" type="none"/>
            <a:tailEnd len="sm" w="sm" type="none"/>
          </a:ln>
        </p:spPr>
      </p:cxnSp>
      <p:sp>
        <p:nvSpPr>
          <p:cNvPr id="356" name="Google Shape;356;p10"/>
          <p:cNvSpPr/>
          <p:nvPr/>
        </p:nvSpPr>
        <p:spPr>
          <a:xfrm>
            <a:off x="1205156" y="2895599"/>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L</a:t>
            </a:r>
            <a:endParaRPr b="0" i="0" sz="1400" u="none" cap="none" strike="noStrike">
              <a:solidFill>
                <a:srgbClr val="000000"/>
              </a:solidFill>
              <a:latin typeface="Arial"/>
              <a:ea typeface="Arial"/>
              <a:cs typeface="Arial"/>
              <a:sym typeface="Arial"/>
            </a:endParaRPr>
          </a:p>
        </p:txBody>
      </p:sp>
      <p:sp>
        <p:nvSpPr>
          <p:cNvPr id="357" name="Google Shape;357;p10"/>
          <p:cNvSpPr/>
          <p:nvPr/>
        </p:nvSpPr>
        <p:spPr>
          <a:xfrm>
            <a:off x="1523880" y="2895599"/>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S</a:t>
            </a:r>
            <a:endParaRPr b="0" i="0" sz="1100" u="none" cap="none" strike="noStrike">
              <a:solidFill>
                <a:schemeClr val="dk1"/>
              </a:solidFill>
              <a:latin typeface="Arial"/>
              <a:ea typeface="Arial"/>
              <a:cs typeface="Arial"/>
              <a:sym typeface="Arial"/>
            </a:endParaRPr>
          </a:p>
        </p:txBody>
      </p:sp>
      <p:sp>
        <p:nvSpPr>
          <p:cNvPr id="358" name="Google Shape;358;p10"/>
          <p:cNvSpPr/>
          <p:nvPr/>
        </p:nvSpPr>
        <p:spPr>
          <a:xfrm>
            <a:off x="1831074" y="2895599"/>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L</a:t>
            </a:r>
            <a:endParaRPr b="0" i="0" sz="1400" u="none" cap="none" strike="noStrike">
              <a:solidFill>
                <a:srgbClr val="000000"/>
              </a:solidFill>
              <a:latin typeface="Arial"/>
              <a:ea typeface="Arial"/>
              <a:cs typeface="Arial"/>
              <a:sym typeface="Arial"/>
            </a:endParaRPr>
          </a:p>
        </p:txBody>
      </p:sp>
      <p:sp>
        <p:nvSpPr>
          <p:cNvPr id="359" name="Google Shape;359;p10"/>
          <p:cNvSpPr/>
          <p:nvPr/>
        </p:nvSpPr>
        <p:spPr>
          <a:xfrm>
            <a:off x="1376128" y="3176459"/>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360" name="Google Shape;360;p10"/>
          <p:cNvSpPr/>
          <p:nvPr/>
        </p:nvSpPr>
        <p:spPr>
          <a:xfrm>
            <a:off x="1700697" y="3183392"/>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361" name="Google Shape;361;p10"/>
          <p:cNvSpPr/>
          <p:nvPr/>
        </p:nvSpPr>
        <p:spPr>
          <a:xfrm>
            <a:off x="1203910" y="3420173"/>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2</a:t>
            </a:r>
            <a:endParaRPr b="0" i="0" sz="1100" u="none" cap="none" strike="noStrike">
              <a:solidFill>
                <a:schemeClr val="dk1"/>
              </a:solidFill>
              <a:latin typeface="Arial"/>
              <a:ea typeface="Arial"/>
              <a:cs typeface="Arial"/>
              <a:sym typeface="Arial"/>
            </a:endParaRPr>
          </a:p>
        </p:txBody>
      </p:sp>
      <p:sp>
        <p:nvSpPr>
          <p:cNvPr id="362" name="Google Shape;362;p10"/>
          <p:cNvSpPr/>
          <p:nvPr/>
        </p:nvSpPr>
        <p:spPr>
          <a:xfrm>
            <a:off x="1536874" y="3475180"/>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363" name="Google Shape;363;p10"/>
          <p:cNvSpPr/>
          <p:nvPr/>
        </p:nvSpPr>
        <p:spPr>
          <a:xfrm>
            <a:off x="1839666" y="3458140"/>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364" name="Google Shape;364;p10"/>
          <p:cNvSpPr/>
          <p:nvPr/>
        </p:nvSpPr>
        <p:spPr>
          <a:xfrm>
            <a:off x="1473237" y="3515054"/>
            <a:ext cx="217234" cy="104962"/>
          </a:xfrm>
          <a:prstGeom prst="ellipse">
            <a:avLst/>
          </a:prstGeom>
          <a:solidFill>
            <a:schemeClr val="lt1"/>
          </a:solidFill>
          <a:ln cap="flat" cmpd="sng" w="254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5" name="Google Shape;365;p10"/>
          <p:cNvSpPr/>
          <p:nvPr/>
        </p:nvSpPr>
        <p:spPr>
          <a:xfrm>
            <a:off x="2327342" y="668880"/>
            <a:ext cx="7537317" cy="76940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400"/>
              <a:buFont typeface="Arial"/>
              <a:buNone/>
            </a:pPr>
            <a:r>
              <a:rPr b="1" i="0" lang="fr-FR" sz="4400" u="none" cap="none" strike="noStrike">
                <a:solidFill>
                  <a:schemeClr val="dk1"/>
                </a:solidFill>
                <a:latin typeface="Impact"/>
                <a:ea typeface="Impact"/>
                <a:cs typeface="Impact"/>
                <a:sym typeface="Impact"/>
              </a:rPr>
              <a:t>Rappel du placement sur maul </a:t>
            </a:r>
            <a:endParaRPr b="0" i="0" sz="4400" u="none" cap="none" strike="noStrike">
              <a:solidFill>
                <a:srgbClr val="000000"/>
              </a:solidFill>
              <a:latin typeface="Arial"/>
              <a:ea typeface="Arial"/>
              <a:cs typeface="Arial"/>
              <a:sym typeface="Arial"/>
            </a:endParaRPr>
          </a:p>
        </p:txBody>
      </p:sp>
      <p:sp>
        <p:nvSpPr>
          <p:cNvPr id="366" name="Google Shape;366;p10"/>
          <p:cNvSpPr txBox="1"/>
          <p:nvPr/>
        </p:nvSpPr>
        <p:spPr>
          <a:xfrm>
            <a:off x="6320402" y="1680840"/>
            <a:ext cx="5709550" cy="5170606"/>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Placement idéal dans le maul des joueuses, sans contraintes ni pression en face</a:t>
            </a:r>
            <a:endParaRPr b="0" i="0" sz="1500" u="none" cap="none" strike="noStrike">
              <a:solidFill>
                <a:srgbClr val="000000"/>
              </a:solidFill>
              <a:latin typeface="Calibri"/>
              <a:ea typeface="Calibri"/>
              <a:cs typeface="Calibri"/>
              <a:sym typeface="Calibri"/>
            </a:endParaRPr>
          </a:p>
          <a:p>
            <a:pPr indent="-285750" lvl="0" marL="285750" marR="0" rtl="0" algn="l">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L’orientation du maul doit être dirigée vers les poteaux d’essai, pour faciliter le travail du butteur</a:t>
            </a:r>
            <a:endParaRPr b="0" i="0" sz="1500" u="none" cap="none" strike="noStrike">
              <a:solidFill>
                <a:srgbClr val="000000"/>
              </a:solidFill>
              <a:latin typeface="Calibri"/>
              <a:ea typeface="Calibri"/>
              <a:cs typeface="Calibri"/>
              <a:sym typeface="Calibri"/>
            </a:endParaRPr>
          </a:p>
          <a:p>
            <a:pPr indent="-285750" lvl="0" marL="285750" marR="0" rtl="0" algn="l">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La joueuse au plus proche se saisit du ballon puis pousse, sa suivante se lie et pousse directement</a:t>
            </a:r>
            <a:endParaRPr b="0" i="0" sz="1500" u="none" cap="none" strike="noStrike">
              <a:solidFill>
                <a:srgbClr val="000000"/>
              </a:solidFill>
              <a:latin typeface="Calibri"/>
              <a:ea typeface="Calibri"/>
              <a:cs typeface="Calibri"/>
              <a:sym typeface="Calibri"/>
            </a:endParaRPr>
          </a:p>
          <a:p>
            <a:pPr indent="-285750" lvl="0" marL="285750" marR="0" rtl="0" algn="l">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Après avoir donné le ballon dans les meilleures conditions, la sauteuse se lie à la 2</a:t>
            </a:r>
            <a:r>
              <a:rPr b="0" baseline="30000" i="0" lang="fr-FR" sz="1500" u="none" cap="none" strike="noStrike">
                <a:solidFill>
                  <a:schemeClr val="dk1"/>
                </a:solidFill>
                <a:latin typeface="Calibri"/>
                <a:ea typeface="Calibri"/>
                <a:cs typeface="Calibri"/>
                <a:sym typeface="Calibri"/>
              </a:rPr>
              <a:t>ème</a:t>
            </a:r>
            <a:r>
              <a:rPr b="0" i="0" lang="fr-FR" sz="1500" u="none" cap="none" strike="noStrike">
                <a:solidFill>
                  <a:schemeClr val="dk1"/>
                </a:solidFill>
                <a:latin typeface="Calibri"/>
                <a:ea typeface="Calibri"/>
                <a:cs typeface="Calibri"/>
                <a:sym typeface="Calibri"/>
              </a:rPr>
              <a:t> ligne pour les diriger.</a:t>
            </a:r>
            <a:endParaRPr b="0" i="0" sz="1500" u="none" cap="none" strike="noStrike">
              <a:solidFill>
                <a:srgbClr val="000000"/>
              </a:solidFill>
              <a:latin typeface="Calibri"/>
              <a:ea typeface="Calibri"/>
              <a:cs typeface="Calibri"/>
              <a:sym typeface="Calibri"/>
            </a:endParaRPr>
          </a:p>
          <a:p>
            <a:pPr indent="-285750" lvl="0" marL="285750" marR="0" rtl="0" algn="l">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bloc fond et le talon récupèrent la balle pour l’éloigner de l’équipe adverse, et aident à orienter le maul.</a:t>
            </a:r>
            <a:endParaRPr b="0" i="0" sz="1500" u="none" cap="none" strike="noStrike">
              <a:solidFill>
                <a:srgbClr val="000000"/>
              </a:solidFill>
              <a:latin typeface="Calibri"/>
              <a:ea typeface="Calibri"/>
              <a:cs typeface="Calibri"/>
              <a:sym typeface="Calibri"/>
            </a:endParaRPr>
          </a:p>
          <a:p>
            <a:pPr indent="-285750" lvl="0" marL="285750" marR="0" rtl="0" algn="l">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ballon doit « circuler » dans l’axe du maul pour éviter que l’adversaire en perturbe la circulation. Il faut mettre le ballon le plus loin possible, pour l’éloigner de la zone d’affrontement. </a:t>
            </a:r>
            <a:endParaRPr b="0" i="0" sz="1500" u="none" cap="none" strike="noStrike">
              <a:solidFill>
                <a:srgbClr val="000000"/>
              </a:solidFill>
              <a:latin typeface="Calibri"/>
              <a:ea typeface="Calibri"/>
              <a:cs typeface="Calibri"/>
              <a:sym typeface="Calibri"/>
            </a:endParaRPr>
          </a:p>
          <a:p>
            <a:pPr indent="-285750" lvl="0" marL="285750" marR="0" rtl="0" algn="l">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Pour faciliter la circulation, la personne qui a le ballon répète son nom, jusqu’à la prise du ballon par une coéquipière, qui la réclame par « </a:t>
            </a:r>
            <a:r>
              <a:rPr b="1" i="0" lang="fr-FR" sz="1500" u="none" cap="none" strike="noStrike">
                <a:solidFill>
                  <a:schemeClr val="dk1"/>
                </a:solidFill>
                <a:latin typeface="Calibri"/>
                <a:ea typeface="Calibri"/>
                <a:cs typeface="Calibri"/>
                <a:sym typeface="Calibri"/>
              </a:rPr>
              <a:t>Balle</a:t>
            </a:r>
            <a:r>
              <a:rPr b="0" i="0" lang="fr-FR" sz="1500" u="none" cap="none" strike="noStrike">
                <a:solidFill>
                  <a:schemeClr val="dk1"/>
                </a:solidFill>
                <a:latin typeface="Calibri"/>
                <a:ea typeface="Calibri"/>
                <a:cs typeface="Calibri"/>
                <a:sym typeface="Calibri"/>
              </a:rPr>
              <a:t> ».  </a:t>
            </a:r>
            <a:endParaRPr b="0" i="0" sz="15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500"/>
              <a:buFont typeface="Arial"/>
              <a:buNone/>
            </a:pPr>
            <a:r>
              <a:rPr b="0" i="0" lang="fr-FR" sz="1500" u="sng" cap="none" strike="noStrike">
                <a:solidFill>
                  <a:schemeClr val="dk1"/>
                </a:solidFill>
                <a:latin typeface="Calibri"/>
                <a:ea typeface="Calibri"/>
                <a:cs typeface="Calibri"/>
                <a:sym typeface="Calibri"/>
              </a:rPr>
              <a:t>Objectifs</a:t>
            </a:r>
            <a:r>
              <a:rPr b="0" i="0" lang="fr-FR" sz="1500" u="none" cap="none" strike="noStrike">
                <a:solidFill>
                  <a:schemeClr val="dk1"/>
                </a:solidFill>
                <a:latin typeface="Calibri"/>
                <a:ea typeface="Calibri"/>
                <a:cs typeface="Calibri"/>
                <a:sym typeface="Calibri"/>
              </a:rPr>
              <a:t> : </a:t>
            </a:r>
            <a:endParaRPr b="0" i="0" sz="1500" u="none" cap="none" strike="noStrike">
              <a:solidFill>
                <a:srgbClr val="000000"/>
              </a:solidFill>
              <a:latin typeface="Calibri"/>
              <a:ea typeface="Calibri"/>
              <a:cs typeface="Calibri"/>
              <a:sym typeface="Calibri"/>
            </a:endParaRPr>
          </a:p>
          <a:p>
            <a:pPr indent="-285750" lvl="0" marL="285750" marR="0" rtl="0" algn="l">
              <a:lnSpc>
                <a:spcPct val="100000"/>
              </a:lnSpc>
              <a:spcBef>
                <a:spcPts val="0"/>
              </a:spcBef>
              <a:spcAft>
                <a:spcPts val="0"/>
              </a:spcAft>
              <a:buClr>
                <a:schemeClr val="dk1"/>
              </a:buClr>
              <a:buSzPts val="1400"/>
              <a:buFont typeface="Arial"/>
              <a:buChar char="•"/>
            </a:pPr>
            <a:r>
              <a:rPr b="0" i="0" lang="fr-FR" sz="1500" u="none" cap="none" strike="noStrike">
                <a:solidFill>
                  <a:schemeClr val="dk1"/>
                </a:solidFill>
                <a:latin typeface="Calibri"/>
                <a:ea typeface="Calibri"/>
                <a:cs typeface="Calibri"/>
                <a:sym typeface="Calibri"/>
              </a:rPr>
              <a:t>Conserver proprement et sécuriser la balle </a:t>
            </a:r>
            <a:endParaRPr b="0" i="0" sz="1500" u="none" cap="none" strike="noStrike">
              <a:solidFill>
                <a:srgbClr val="000000"/>
              </a:solidFill>
              <a:latin typeface="Calibri"/>
              <a:ea typeface="Calibri"/>
              <a:cs typeface="Calibri"/>
              <a:sym typeface="Calibri"/>
            </a:endParaRPr>
          </a:p>
          <a:p>
            <a:pPr indent="-285750" lvl="0" marL="285750" marR="0" rtl="0" algn="l">
              <a:lnSpc>
                <a:spcPct val="100000"/>
              </a:lnSpc>
              <a:spcBef>
                <a:spcPts val="0"/>
              </a:spcBef>
              <a:spcAft>
                <a:spcPts val="0"/>
              </a:spcAft>
              <a:buClr>
                <a:schemeClr val="dk1"/>
              </a:buClr>
              <a:buSzPts val="1400"/>
              <a:buFont typeface="Arial"/>
              <a:buChar char="•"/>
            </a:pPr>
            <a:r>
              <a:rPr b="0" i="0" lang="fr-FR" sz="1500" u="none" cap="none" strike="noStrike">
                <a:solidFill>
                  <a:schemeClr val="dk1"/>
                </a:solidFill>
                <a:latin typeface="Calibri"/>
                <a:ea typeface="Calibri"/>
                <a:cs typeface="Calibri"/>
                <a:sym typeface="Calibri"/>
              </a:rPr>
              <a:t>Avancer le plus possible </a:t>
            </a:r>
            <a:endParaRPr b="0" i="0" sz="1500" u="none" cap="none" strike="noStrike">
              <a:solidFill>
                <a:srgbClr val="000000"/>
              </a:solidFill>
              <a:latin typeface="Calibri"/>
              <a:ea typeface="Calibri"/>
              <a:cs typeface="Calibri"/>
              <a:sym typeface="Calibri"/>
            </a:endParaRPr>
          </a:p>
          <a:p>
            <a:pPr indent="-285750" lvl="0" marL="285750" marR="0" rtl="0" algn="l">
              <a:lnSpc>
                <a:spcPct val="100000"/>
              </a:lnSpc>
              <a:spcBef>
                <a:spcPts val="0"/>
              </a:spcBef>
              <a:spcAft>
                <a:spcPts val="0"/>
              </a:spcAft>
              <a:buClr>
                <a:schemeClr val="dk1"/>
              </a:buClr>
              <a:buSzPts val="1400"/>
              <a:buFont typeface="Arial"/>
              <a:buChar char="•"/>
            </a:pPr>
            <a:r>
              <a:rPr b="0" i="0" lang="fr-FR" sz="1500" u="none" cap="none" strike="noStrike">
                <a:solidFill>
                  <a:schemeClr val="dk1"/>
                </a:solidFill>
                <a:latin typeface="Calibri"/>
                <a:ea typeface="Calibri"/>
                <a:cs typeface="Calibri"/>
                <a:sym typeface="Calibri"/>
              </a:rPr>
              <a:t>Rester le plus et le mieux lié possible</a:t>
            </a:r>
            <a:endParaRPr b="0" i="0" sz="1500" u="none" cap="none" strike="noStrike">
              <a:solidFill>
                <a:srgbClr val="000000"/>
              </a:solidFill>
              <a:latin typeface="Calibri"/>
              <a:ea typeface="Calibri"/>
              <a:cs typeface="Calibri"/>
              <a:sym typeface="Calibri"/>
            </a:endParaRPr>
          </a:p>
          <a:p>
            <a:pPr indent="-285750" lvl="0" marL="285750" marR="0" rtl="0" algn="l">
              <a:lnSpc>
                <a:spcPct val="100000"/>
              </a:lnSpc>
              <a:spcBef>
                <a:spcPts val="0"/>
              </a:spcBef>
              <a:spcAft>
                <a:spcPts val="0"/>
              </a:spcAft>
              <a:buClr>
                <a:schemeClr val="dk1"/>
              </a:buClr>
              <a:buSzPts val="1400"/>
              <a:buFont typeface="Arial"/>
              <a:buChar char="•"/>
            </a:pPr>
            <a:r>
              <a:rPr b="0" i="0" lang="fr-FR" sz="1500" u="none" cap="none" strike="noStrike">
                <a:solidFill>
                  <a:schemeClr val="dk1"/>
                </a:solidFill>
                <a:latin typeface="Calibri"/>
                <a:ea typeface="Calibri"/>
                <a:cs typeface="Calibri"/>
                <a:sym typeface="Calibri"/>
              </a:rPr>
              <a:t>Essayer de sortir le ballon du côté du talon</a:t>
            </a:r>
            <a:endParaRPr b="0" i="0" sz="1500" u="none" cap="none" strike="noStrike">
              <a:solidFill>
                <a:srgbClr val="000000"/>
              </a:solidFill>
              <a:latin typeface="Calibri"/>
              <a:ea typeface="Calibri"/>
              <a:cs typeface="Calibri"/>
              <a:sym typeface="Calibri"/>
            </a:endParaRPr>
          </a:p>
          <a:p>
            <a:pPr indent="-285750" lvl="0" marL="285750" marR="0" rtl="0" algn="l">
              <a:lnSpc>
                <a:spcPct val="100000"/>
              </a:lnSpc>
              <a:spcBef>
                <a:spcPts val="0"/>
              </a:spcBef>
              <a:spcAft>
                <a:spcPts val="0"/>
              </a:spcAft>
              <a:buClr>
                <a:schemeClr val="dk1"/>
              </a:buClr>
              <a:buSzPts val="1400"/>
              <a:buFont typeface="Arial"/>
              <a:buChar char="•"/>
            </a:pPr>
            <a:r>
              <a:rPr b="0" i="0" lang="fr-FR" sz="1500" u="none" cap="none" strike="noStrike">
                <a:solidFill>
                  <a:schemeClr val="dk1"/>
                </a:solidFill>
                <a:latin typeface="Calibri"/>
                <a:ea typeface="Calibri"/>
                <a:cs typeface="Calibri"/>
                <a:sym typeface="Calibri"/>
              </a:rPr>
              <a:t>Le déplacement du maul doit se faire vers les poteaux</a:t>
            </a:r>
            <a:endParaRPr b="0" i="0" sz="1500" u="none" cap="none" strike="noStrike">
              <a:solidFill>
                <a:schemeClr val="dk1"/>
              </a:solidFill>
              <a:latin typeface="Calibri"/>
              <a:ea typeface="Calibri"/>
              <a:cs typeface="Calibri"/>
              <a:sym typeface="Calibri"/>
            </a:endParaRPr>
          </a:p>
        </p:txBody>
      </p:sp>
      <p:pic>
        <p:nvPicPr>
          <p:cNvPr id="367" name="Google Shape;367;p10"/>
          <p:cNvPicPr preferRelativeResize="0"/>
          <p:nvPr/>
        </p:nvPicPr>
        <p:blipFill rotWithShape="1">
          <a:blip r:embed="rId3">
            <a:alphaModFix/>
          </a:blip>
          <a:srcRect b="0" l="0" r="0" t="0"/>
          <a:stretch/>
        </p:blipFill>
        <p:spPr>
          <a:xfrm>
            <a:off x="29160" y="91440"/>
            <a:ext cx="1275480" cy="1236600"/>
          </a:xfrm>
          <a:prstGeom prst="rect">
            <a:avLst/>
          </a:prstGeom>
          <a:noFill/>
          <a:ln>
            <a:noFill/>
          </a:ln>
        </p:spPr>
      </p:pic>
      <p:cxnSp>
        <p:nvCxnSpPr>
          <p:cNvPr id="368" name="Google Shape;368;p10"/>
          <p:cNvCxnSpPr/>
          <p:nvPr/>
        </p:nvCxnSpPr>
        <p:spPr>
          <a:xfrm>
            <a:off x="1500361" y="1690560"/>
            <a:ext cx="0" cy="563113"/>
          </a:xfrm>
          <a:prstGeom prst="straightConnector1">
            <a:avLst/>
          </a:prstGeom>
          <a:noFill/>
          <a:ln cap="flat" cmpd="sng" w="19050">
            <a:solidFill>
              <a:schemeClr val="lt1"/>
            </a:solidFill>
            <a:prstDash val="solid"/>
            <a:round/>
            <a:headEnd len="sm" w="sm" type="none"/>
            <a:tailEnd len="sm" w="sm" type="none"/>
          </a:ln>
        </p:spPr>
      </p:cxnSp>
      <p:cxnSp>
        <p:nvCxnSpPr>
          <p:cNvPr id="369" name="Google Shape;369;p10"/>
          <p:cNvCxnSpPr/>
          <p:nvPr/>
        </p:nvCxnSpPr>
        <p:spPr>
          <a:xfrm>
            <a:off x="1500361" y="2439120"/>
            <a:ext cx="0" cy="563113"/>
          </a:xfrm>
          <a:prstGeom prst="straightConnector1">
            <a:avLst/>
          </a:prstGeom>
          <a:noFill/>
          <a:ln cap="flat" cmpd="sng" w="19050">
            <a:solidFill>
              <a:schemeClr val="lt1"/>
            </a:solidFill>
            <a:prstDash val="solid"/>
            <a:round/>
            <a:headEnd len="sm" w="sm" type="none"/>
            <a:tailEnd len="sm" w="sm" type="none"/>
          </a:ln>
        </p:spPr>
      </p:cxnSp>
      <p:cxnSp>
        <p:nvCxnSpPr>
          <p:cNvPr id="370" name="Google Shape;370;p10"/>
          <p:cNvCxnSpPr/>
          <p:nvPr/>
        </p:nvCxnSpPr>
        <p:spPr>
          <a:xfrm>
            <a:off x="1500361" y="4004270"/>
            <a:ext cx="0" cy="563113"/>
          </a:xfrm>
          <a:prstGeom prst="straightConnector1">
            <a:avLst/>
          </a:prstGeom>
          <a:noFill/>
          <a:ln cap="flat" cmpd="sng" w="19050">
            <a:solidFill>
              <a:schemeClr val="lt1"/>
            </a:solidFill>
            <a:prstDash val="solid"/>
            <a:round/>
            <a:headEnd len="sm" w="sm" type="none"/>
            <a:tailEnd len="sm" w="sm" type="none"/>
          </a:ln>
        </p:spPr>
      </p:cxnSp>
      <p:cxnSp>
        <p:nvCxnSpPr>
          <p:cNvPr id="371" name="Google Shape;371;p10"/>
          <p:cNvCxnSpPr/>
          <p:nvPr/>
        </p:nvCxnSpPr>
        <p:spPr>
          <a:xfrm>
            <a:off x="1500361" y="4789360"/>
            <a:ext cx="0" cy="563113"/>
          </a:xfrm>
          <a:prstGeom prst="straightConnector1">
            <a:avLst/>
          </a:prstGeom>
          <a:noFill/>
          <a:ln cap="flat" cmpd="sng" w="19050">
            <a:solidFill>
              <a:schemeClr val="lt1"/>
            </a:solidFill>
            <a:prstDash val="solid"/>
            <a:round/>
            <a:headEnd len="sm" w="sm" type="none"/>
            <a:tailEnd len="sm" w="sm" type="none"/>
          </a:ln>
        </p:spPr>
      </p:cxnSp>
      <p:cxnSp>
        <p:nvCxnSpPr>
          <p:cNvPr id="372" name="Google Shape;372;p10"/>
          <p:cNvCxnSpPr/>
          <p:nvPr/>
        </p:nvCxnSpPr>
        <p:spPr>
          <a:xfrm>
            <a:off x="1500361" y="5537505"/>
            <a:ext cx="0" cy="563113"/>
          </a:xfrm>
          <a:prstGeom prst="straightConnector1">
            <a:avLst/>
          </a:prstGeom>
          <a:noFill/>
          <a:ln cap="flat" cmpd="sng" w="19050">
            <a:solidFill>
              <a:schemeClr val="lt1"/>
            </a:solidFill>
            <a:prstDash val="solid"/>
            <a:round/>
            <a:headEnd len="sm" w="sm" type="none"/>
            <a:tailEnd len="sm" w="sm" type="none"/>
          </a:ln>
        </p:spPr>
      </p:cxnSp>
      <p:cxnSp>
        <p:nvCxnSpPr>
          <p:cNvPr id="373" name="Google Shape;373;p10"/>
          <p:cNvCxnSpPr/>
          <p:nvPr/>
        </p:nvCxnSpPr>
        <p:spPr>
          <a:xfrm>
            <a:off x="1523880" y="1690560"/>
            <a:ext cx="0" cy="563113"/>
          </a:xfrm>
          <a:prstGeom prst="straightConnector1">
            <a:avLst/>
          </a:prstGeom>
          <a:noFill/>
          <a:ln cap="flat" cmpd="sng" w="19050">
            <a:solidFill>
              <a:schemeClr val="lt1"/>
            </a:solidFill>
            <a:prstDash val="solid"/>
            <a:round/>
            <a:headEnd len="sm" w="sm" type="none"/>
            <a:tailEnd len="sm" w="sm" type="none"/>
          </a:ln>
        </p:spPr>
      </p:cxnSp>
      <p:cxnSp>
        <p:nvCxnSpPr>
          <p:cNvPr id="374" name="Google Shape;374;p10"/>
          <p:cNvCxnSpPr/>
          <p:nvPr/>
        </p:nvCxnSpPr>
        <p:spPr>
          <a:xfrm>
            <a:off x="1523880" y="2439120"/>
            <a:ext cx="0" cy="563113"/>
          </a:xfrm>
          <a:prstGeom prst="straightConnector1">
            <a:avLst/>
          </a:prstGeom>
          <a:noFill/>
          <a:ln cap="flat" cmpd="sng" w="19050">
            <a:solidFill>
              <a:schemeClr val="lt1"/>
            </a:solidFill>
            <a:prstDash val="solid"/>
            <a:round/>
            <a:headEnd len="sm" w="sm" type="none"/>
            <a:tailEnd len="sm" w="sm" type="none"/>
          </a:ln>
        </p:spPr>
      </p:cxn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8" name="Shape 378"/>
        <p:cNvGrpSpPr/>
        <p:nvPr/>
      </p:nvGrpSpPr>
      <p:grpSpPr>
        <a:xfrm>
          <a:off x="0" y="0"/>
          <a:ext cx="0" cy="0"/>
          <a:chOff x="0" y="0"/>
          <a:chExt cx="0" cy="0"/>
        </a:xfrm>
      </p:grpSpPr>
      <p:cxnSp>
        <p:nvCxnSpPr>
          <p:cNvPr id="379" name="Google Shape;379;p11"/>
          <p:cNvCxnSpPr/>
          <p:nvPr/>
        </p:nvCxnSpPr>
        <p:spPr>
          <a:xfrm flipH="1">
            <a:off x="667334" y="2033265"/>
            <a:ext cx="12750" cy="4508280"/>
          </a:xfrm>
          <a:prstGeom prst="straightConnector1">
            <a:avLst/>
          </a:prstGeom>
          <a:noFill/>
          <a:ln cap="flat" cmpd="sng" w="28425">
            <a:solidFill>
              <a:schemeClr val="lt1"/>
            </a:solidFill>
            <a:prstDash val="solid"/>
            <a:round/>
            <a:headEnd len="sm" w="sm" type="none"/>
            <a:tailEnd len="sm" w="sm" type="none"/>
          </a:ln>
        </p:spPr>
      </p:cxnSp>
      <p:sp>
        <p:nvSpPr>
          <p:cNvPr id="380" name="Google Shape;380;p11"/>
          <p:cNvSpPr/>
          <p:nvPr/>
        </p:nvSpPr>
        <p:spPr>
          <a:xfrm>
            <a:off x="2149074" y="3248021"/>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L</a:t>
            </a:r>
            <a:endParaRPr b="0" i="0" sz="1400" u="none" cap="none" strike="noStrike">
              <a:solidFill>
                <a:srgbClr val="000000"/>
              </a:solidFill>
              <a:latin typeface="Arial"/>
              <a:ea typeface="Arial"/>
              <a:cs typeface="Arial"/>
              <a:sym typeface="Arial"/>
            </a:endParaRPr>
          </a:p>
        </p:txBody>
      </p:sp>
      <p:sp>
        <p:nvSpPr>
          <p:cNvPr id="381" name="Google Shape;381;p11"/>
          <p:cNvSpPr/>
          <p:nvPr/>
        </p:nvSpPr>
        <p:spPr>
          <a:xfrm>
            <a:off x="2252644" y="701159"/>
            <a:ext cx="7686713" cy="76940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400"/>
              <a:buFont typeface="Arial"/>
              <a:buNone/>
            </a:pPr>
            <a:r>
              <a:rPr b="1" i="0" lang="fr-FR" sz="4400" u="none" cap="none" strike="noStrike">
                <a:solidFill>
                  <a:schemeClr val="dk1"/>
                </a:solidFill>
                <a:latin typeface="Impact"/>
                <a:ea typeface="Impact"/>
                <a:cs typeface="Impact"/>
                <a:sym typeface="Impact"/>
              </a:rPr>
              <a:t>1/2/3 ROUEN Jaune ou Bleu</a:t>
            </a:r>
            <a:endParaRPr b="0" i="0" sz="4400" u="none" cap="none" strike="noStrike">
              <a:solidFill>
                <a:srgbClr val="000000"/>
              </a:solidFill>
              <a:latin typeface="Arial"/>
              <a:ea typeface="Arial"/>
              <a:cs typeface="Arial"/>
              <a:sym typeface="Arial"/>
            </a:endParaRPr>
          </a:p>
        </p:txBody>
      </p:sp>
      <p:sp>
        <p:nvSpPr>
          <p:cNvPr id="382" name="Google Shape;382;p11"/>
          <p:cNvSpPr txBox="1"/>
          <p:nvPr/>
        </p:nvSpPr>
        <p:spPr>
          <a:xfrm>
            <a:off x="6320402" y="1810296"/>
            <a:ext cx="4655925" cy="1938952"/>
          </a:xfrm>
          <a:prstGeom prst="rect">
            <a:avLst/>
          </a:prstGeom>
          <a:noFill/>
          <a:ln>
            <a:noFill/>
          </a:ln>
        </p:spPr>
        <p:txBody>
          <a:bodyPr anchorCtr="0" anchor="t" bIns="45700" lIns="91425" spcFirstLastPara="1" rIns="91425" wrap="square" tIns="45700">
            <a:spAutoFit/>
          </a:bodyPr>
          <a:lstStyle/>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ballon est pour la première sauteuse, qui doit reculer pour se démarquer. Il suffit de reculer de deux pas pour se démarquer.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On ajoutera « </a:t>
            </a:r>
            <a:r>
              <a:rPr b="1" i="0" lang="fr-FR" sz="1500" u="none" cap="none" strike="noStrike">
                <a:solidFill>
                  <a:schemeClr val="dk1"/>
                </a:solidFill>
                <a:latin typeface="Calibri"/>
                <a:ea typeface="Calibri"/>
                <a:cs typeface="Calibri"/>
                <a:sym typeface="Calibri"/>
              </a:rPr>
              <a:t>BLEU</a:t>
            </a:r>
            <a:r>
              <a:rPr b="0" i="0" lang="fr-FR" sz="1500" u="none" cap="none" strike="noStrike">
                <a:solidFill>
                  <a:schemeClr val="dk1"/>
                </a:solidFill>
                <a:latin typeface="Calibri"/>
                <a:ea typeface="Calibri"/>
                <a:cs typeface="Calibri"/>
                <a:sym typeface="Calibri"/>
              </a:rPr>
              <a:t> » à l’annonce si nous souhaitons créer un maul à la réception du ballon de la sauteuse.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Au contraire on ajoutera « </a:t>
            </a:r>
            <a:r>
              <a:rPr b="1" i="0" lang="fr-FR" sz="1500" u="none" cap="none" strike="noStrike">
                <a:solidFill>
                  <a:schemeClr val="dk1"/>
                </a:solidFill>
                <a:latin typeface="Calibri"/>
                <a:ea typeface="Calibri"/>
                <a:cs typeface="Calibri"/>
                <a:sym typeface="Calibri"/>
              </a:rPr>
              <a:t>JAUNE</a:t>
            </a:r>
            <a:r>
              <a:rPr b="0" i="0" lang="fr-FR" sz="1500" u="none" cap="none" strike="noStrike">
                <a:solidFill>
                  <a:schemeClr val="dk1"/>
                </a:solidFill>
                <a:latin typeface="Calibri"/>
                <a:ea typeface="Calibri"/>
                <a:cs typeface="Calibri"/>
                <a:sym typeface="Calibri"/>
              </a:rPr>
              <a:t> » à l’annonce si nous souhaitons que le ballon soit directement donné au relayeur. </a:t>
            </a:r>
            <a:endParaRPr b="0" i="0" sz="1500" u="none" cap="none" strike="noStrike">
              <a:solidFill>
                <a:srgbClr val="000000"/>
              </a:solidFill>
              <a:latin typeface="Calibri"/>
              <a:ea typeface="Calibri"/>
              <a:cs typeface="Calibri"/>
              <a:sym typeface="Calibri"/>
            </a:endParaRPr>
          </a:p>
        </p:txBody>
      </p:sp>
      <p:pic>
        <p:nvPicPr>
          <p:cNvPr id="383" name="Google Shape;383;p11"/>
          <p:cNvPicPr preferRelativeResize="0"/>
          <p:nvPr/>
        </p:nvPicPr>
        <p:blipFill rotWithShape="1">
          <a:blip r:embed="rId3">
            <a:alphaModFix/>
          </a:blip>
          <a:srcRect b="0" l="0" r="0" t="0"/>
          <a:stretch/>
        </p:blipFill>
        <p:spPr>
          <a:xfrm>
            <a:off x="29160" y="91440"/>
            <a:ext cx="1275480" cy="1236600"/>
          </a:xfrm>
          <a:prstGeom prst="rect">
            <a:avLst/>
          </a:prstGeom>
          <a:noFill/>
          <a:ln>
            <a:noFill/>
          </a:ln>
        </p:spPr>
      </p:pic>
      <p:cxnSp>
        <p:nvCxnSpPr>
          <p:cNvPr id="384" name="Google Shape;384;p11"/>
          <p:cNvCxnSpPr/>
          <p:nvPr/>
        </p:nvCxnSpPr>
        <p:spPr>
          <a:xfrm>
            <a:off x="1500361" y="1690560"/>
            <a:ext cx="0" cy="563113"/>
          </a:xfrm>
          <a:prstGeom prst="straightConnector1">
            <a:avLst/>
          </a:prstGeom>
          <a:noFill/>
          <a:ln cap="flat" cmpd="sng" w="19050">
            <a:solidFill>
              <a:schemeClr val="lt1"/>
            </a:solidFill>
            <a:prstDash val="solid"/>
            <a:round/>
            <a:headEnd len="sm" w="sm" type="none"/>
            <a:tailEnd len="sm" w="sm" type="none"/>
          </a:ln>
        </p:spPr>
      </p:cxnSp>
      <p:cxnSp>
        <p:nvCxnSpPr>
          <p:cNvPr id="385" name="Google Shape;385;p11"/>
          <p:cNvCxnSpPr/>
          <p:nvPr/>
        </p:nvCxnSpPr>
        <p:spPr>
          <a:xfrm>
            <a:off x="1500361" y="2439120"/>
            <a:ext cx="0" cy="563113"/>
          </a:xfrm>
          <a:prstGeom prst="straightConnector1">
            <a:avLst/>
          </a:prstGeom>
          <a:noFill/>
          <a:ln cap="flat" cmpd="sng" w="19050">
            <a:solidFill>
              <a:schemeClr val="lt1"/>
            </a:solidFill>
            <a:prstDash val="solid"/>
            <a:round/>
            <a:headEnd len="sm" w="sm" type="none"/>
            <a:tailEnd len="sm" w="sm" type="none"/>
          </a:ln>
        </p:spPr>
      </p:cxnSp>
      <p:cxnSp>
        <p:nvCxnSpPr>
          <p:cNvPr id="386" name="Google Shape;386;p11"/>
          <p:cNvCxnSpPr/>
          <p:nvPr/>
        </p:nvCxnSpPr>
        <p:spPr>
          <a:xfrm>
            <a:off x="1500361" y="4004270"/>
            <a:ext cx="0" cy="563113"/>
          </a:xfrm>
          <a:prstGeom prst="straightConnector1">
            <a:avLst/>
          </a:prstGeom>
          <a:noFill/>
          <a:ln cap="flat" cmpd="sng" w="19050">
            <a:solidFill>
              <a:schemeClr val="lt1"/>
            </a:solidFill>
            <a:prstDash val="solid"/>
            <a:round/>
            <a:headEnd len="sm" w="sm" type="none"/>
            <a:tailEnd len="sm" w="sm" type="none"/>
          </a:ln>
        </p:spPr>
      </p:cxnSp>
      <p:cxnSp>
        <p:nvCxnSpPr>
          <p:cNvPr id="387" name="Google Shape;387;p11"/>
          <p:cNvCxnSpPr/>
          <p:nvPr/>
        </p:nvCxnSpPr>
        <p:spPr>
          <a:xfrm>
            <a:off x="1500361" y="4789360"/>
            <a:ext cx="0" cy="563113"/>
          </a:xfrm>
          <a:prstGeom prst="straightConnector1">
            <a:avLst/>
          </a:prstGeom>
          <a:noFill/>
          <a:ln cap="flat" cmpd="sng" w="19050">
            <a:solidFill>
              <a:schemeClr val="lt1"/>
            </a:solidFill>
            <a:prstDash val="solid"/>
            <a:round/>
            <a:headEnd len="sm" w="sm" type="none"/>
            <a:tailEnd len="sm" w="sm" type="none"/>
          </a:ln>
        </p:spPr>
      </p:cxnSp>
      <p:cxnSp>
        <p:nvCxnSpPr>
          <p:cNvPr id="388" name="Google Shape;388;p11"/>
          <p:cNvCxnSpPr/>
          <p:nvPr/>
        </p:nvCxnSpPr>
        <p:spPr>
          <a:xfrm>
            <a:off x="1500361" y="5537505"/>
            <a:ext cx="0" cy="613913"/>
          </a:xfrm>
          <a:prstGeom prst="straightConnector1">
            <a:avLst/>
          </a:prstGeom>
          <a:noFill/>
          <a:ln cap="flat" cmpd="sng" w="19050">
            <a:solidFill>
              <a:schemeClr val="lt1"/>
            </a:solidFill>
            <a:prstDash val="solid"/>
            <a:round/>
            <a:headEnd len="sm" w="sm" type="none"/>
            <a:tailEnd len="sm" w="sm" type="none"/>
          </a:ln>
        </p:spPr>
      </p:cxnSp>
      <p:sp>
        <p:nvSpPr>
          <p:cNvPr id="389" name="Google Shape;389;p11"/>
          <p:cNvSpPr txBox="1"/>
          <p:nvPr/>
        </p:nvSpPr>
        <p:spPr>
          <a:xfrm>
            <a:off x="680084" y="1647330"/>
            <a:ext cx="5157360" cy="449856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sp>
        <p:nvSpPr>
          <p:cNvPr id="390" name="Google Shape;390;p11"/>
          <p:cNvSpPr/>
          <p:nvPr/>
        </p:nvSpPr>
        <p:spPr>
          <a:xfrm>
            <a:off x="1572920" y="3856906"/>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lt1"/>
                </a:solidFill>
                <a:latin typeface="Arial"/>
                <a:ea typeface="Arial"/>
                <a:cs typeface="Arial"/>
                <a:sym typeface="Arial"/>
              </a:rPr>
              <a:t>L</a:t>
            </a:r>
            <a:endParaRPr b="0" i="0" sz="1400" u="none" cap="none" strike="noStrike">
              <a:solidFill>
                <a:schemeClr val="lt1"/>
              </a:solidFill>
              <a:latin typeface="Arial"/>
              <a:ea typeface="Arial"/>
              <a:cs typeface="Arial"/>
              <a:sym typeface="Arial"/>
            </a:endParaRPr>
          </a:p>
        </p:txBody>
      </p:sp>
      <p:sp>
        <p:nvSpPr>
          <p:cNvPr id="391" name="Google Shape;391;p11"/>
          <p:cNvSpPr/>
          <p:nvPr/>
        </p:nvSpPr>
        <p:spPr>
          <a:xfrm>
            <a:off x="1988236" y="3849877"/>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lang="fr-FR" sz="1100">
                <a:solidFill>
                  <a:schemeClr val="lt1"/>
                </a:solidFill>
              </a:rPr>
              <a:t>S</a:t>
            </a:r>
            <a:endParaRPr b="0" i="0" sz="1400" u="none" cap="none" strike="noStrike">
              <a:solidFill>
                <a:schemeClr val="lt1"/>
              </a:solidFill>
              <a:latin typeface="Arial"/>
              <a:ea typeface="Arial"/>
              <a:cs typeface="Arial"/>
              <a:sym typeface="Arial"/>
            </a:endParaRPr>
          </a:p>
        </p:txBody>
      </p:sp>
      <p:sp>
        <p:nvSpPr>
          <p:cNvPr id="392" name="Google Shape;392;p11"/>
          <p:cNvSpPr/>
          <p:nvPr/>
        </p:nvSpPr>
        <p:spPr>
          <a:xfrm>
            <a:off x="2419722" y="3856906"/>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lt1"/>
                </a:solidFill>
                <a:latin typeface="Arial"/>
                <a:ea typeface="Arial"/>
                <a:cs typeface="Arial"/>
                <a:sym typeface="Arial"/>
              </a:rPr>
              <a:t>L</a:t>
            </a:r>
            <a:endParaRPr b="0" i="0" sz="1400" u="none" cap="none" strike="noStrike">
              <a:solidFill>
                <a:schemeClr val="lt1"/>
              </a:solidFill>
              <a:latin typeface="Arial"/>
              <a:ea typeface="Arial"/>
              <a:cs typeface="Arial"/>
              <a:sym typeface="Arial"/>
            </a:endParaRPr>
          </a:p>
        </p:txBody>
      </p:sp>
      <p:sp>
        <p:nvSpPr>
          <p:cNvPr id="393" name="Google Shape;393;p11"/>
          <p:cNvSpPr/>
          <p:nvPr/>
        </p:nvSpPr>
        <p:spPr>
          <a:xfrm>
            <a:off x="4497630" y="3856907"/>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400" u="none" cap="none" strike="noStrike">
              <a:solidFill>
                <a:srgbClr val="000000"/>
              </a:solidFill>
              <a:latin typeface="Arial"/>
              <a:ea typeface="Arial"/>
              <a:cs typeface="Arial"/>
              <a:sym typeface="Arial"/>
            </a:endParaRPr>
          </a:p>
        </p:txBody>
      </p:sp>
      <p:sp>
        <p:nvSpPr>
          <p:cNvPr id="394" name="Google Shape;394;p11"/>
          <p:cNvSpPr/>
          <p:nvPr/>
        </p:nvSpPr>
        <p:spPr>
          <a:xfrm>
            <a:off x="556209" y="3601885"/>
            <a:ext cx="307200" cy="29460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lang="fr-FR" sz="1100">
                <a:solidFill>
                  <a:schemeClr val="lt1"/>
                </a:solidFill>
              </a:rPr>
              <a:t>2</a:t>
            </a:r>
            <a:endParaRPr b="0" i="0" sz="1400" u="none" cap="none" strike="noStrike">
              <a:solidFill>
                <a:schemeClr val="lt1"/>
              </a:solidFill>
              <a:latin typeface="Arial"/>
              <a:ea typeface="Arial"/>
              <a:cs typeface="Arial"/>
              <a:sym typeface="Arial"/>
            </a:endParaRPr>
          </a:p>
        </p:txBody>
      </p:sp>
      <p:sp>
        <p:nvSpPr>
          <p:cNvPr id="395" name="Google Shape;395;p11"/>
          <p:cNvSpPr/>
          <p:nvPr/>
        </p:nvSpPr>
        <p:spPr>
          <a:xfrm>
            <a:off x="3125944" y="3856906"/>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400" u="none" cap="none" strike="noStrike">
              <a:solidFill>
                <a:srgbClr val="000000"/>
              </a:solidFill>
              <a:latin typeface="Arial"/>
              <a:ea typeface="Arial"/>
              <a:cs typeface="Arial"/>
              <a:sym typeface="Arial"/>
            </a:endParaRPr>
          </a:p>
        </p:txBody>
      </p:sp>
      <p:sp>
        <p:nvSpPr>
          <p:cNvPr id="396" name="Google Shape;396;p11"/>
          <p:cNvSpPr/>
          <p:nvPr/>
        </p:nvSpPr>
        <p:spPr>
          <a:xfrm>
            <a:off x="2783304" y="3856906"/>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400" u="none" cap="none" strike="noStrike">
              <a:solidFill>
                <a:srgbClr val="000000"/>
              </a:solidFill>
              <a:latin typeface="Arial"/>
              <a:ea typeface="Arial"/>
              <a:cs typeface="Arial"/>
              <a:sym typeface="Arial"/>
            </a:endParaRPr>
          </a:p>
        </p:txBody>
      </p:sp>
      <p:sp>
        <p:nvSpPr>
          <p:cNvPr id="397" name="Google Shape;397;p11"/>
          <p:cNvSpPr/>
          <p:nvPr/>
        </p:nvSpPr>
        <p:spPr>
          <a:xfrm>
            <a:off x="3430931" y="3849878"/>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400" u="none" cap="none" strike="noStrike">
              <a:solidFill>
                <a:srgbClr val="000000"/>
              </a:solidFill>
              <a:latin typeface="Arial"/>
              <a:ea typeface="Arial"/>
              <a:cs typeface="Arial"/>
              <a:sym typeface="Arial"/>
            </a:endParaRPr>
          </a:p>
        </p:txBody>
      </p:sp>
      <p:sp>
        <p:nvSpPr>
          <p:cNvPr id="398" name="Google Shape;398;p11"/>
          <p:cNvSpPr/>
          <p:nvPr/>
        </p:nvSpPr>
        <p:spPr>
          <a:xfrm>
            <a:off x="3942249" y="3856907"/>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400" u="none" cap="none" strike="noStrike">
              <a:solidFill>
                <a:srgbClr val="000000"/>
              </a:solidFill>
              <a:latin typeface="Arial"/>
              <a:ea typeface="Arial"/>
              <a:cs typeface="Arial"/>
              <a:sym typeface="Arial"/>
            </a:endParaRPr>
          </a:p>
        </p:txBody>
      </p:sp>
      <p:cxnSp>
        <p:nvCxnSpPr>
          <p:cNvPr id="399" name="Google Shape;399;p11"/>
          <p:cNvCxnSpPr/>
          <p:nvPr/>
        </p:nvCxnSpPr>
        <p:spPr>
          <a:xfrm flipH="1">
            <a:off x="939025" y="1637610"/>
            <a:ext cx="12750" cy="4508280"/>
          </a:xfrm>
          <a:prstGeom prst="straightConnector1">
            <a:avLst/>
          </a:prstGeom>
          <a:noFill/>
          <a:ln cap="flat" cmpd="sng" w="28425">
            <a:solidFill>
              <a:schemeClr val="lt1"/>
            </a:solidFill>
            <a:prstDash val="solid"/>
            <a:round/>
            <a:headEnd len="sm" w="sm" type="none"/>
            <a:tailEnd len="sm" w="sm" type="none"/>
          </a:ln>
        </p:spPr>
      </p:cxnSp>
      <p:cxnSp>
        <p:nvCxnSpPr>
          <p:cNvPr id="400" name="Google Shape;400;p11"/>
          <p:cNvCxnSpPr/>
          <p:nvPr/>
        </p:nvCxnSpPr>
        <p:spPr>
          <a:xfrm>
            <a:off x="1500361" y="4004270"/>
            <a:ext cx="0" cy="563113"/>
          </a:xfrm>
          <a:prstGeom prst="straightConnector1">
            <a:avLst/>
          </a:prstGeom>
          <a:noFill/>
          <a:ln cap="flat" cmpd="sng" w="19050">
            <a:solidFill>
              <a:schemeClr val="lt1"/>
            </a:solidFill>
            <a:prstDash val="solid"/>
            <a:round/>
            <a:headEnd len="sm" w="sm" type="none"/>
            <a:tailEnd len="sm" w="sm" type="none"/>
          </a:ln>
        </p:spPr>
      </p:cxnSp>
      <p:cxnSp>
        <p:nvCxnSpPr>
          <p:cNvPr id="401" name="Google Shape;401;p11"/>
          <p:cNvCxnSpPr/>
          <p:nvPr/>
        </p:nvCxnSpPr>
        <p:spPr>
          <a:xfrm>
            <a:off x="1500361" y="4789360"/>
            <a:ext cx="0" cy="563113"/>
          </a:xfrm>
          <a:prstGeom prst="straightConnector1">
            <a:avLst/>
          </a:prstGeom>
          <a:noFill/>
          <a:ln cap="flat" cmpd="sng" w="19050">
            <a:solidFill>
              <a:schemeClr val="lt1"/>
            </a:solidFill>
            <a:prstDash val="solid"/>
            <a:round/>
            <a:headEnd len="sm" w="sm" type="none"/>
            <a:tailEnd len="sm" w="sm" type="none"/>
          </a:ln>
        </p:spPr>
      </p:cxnSp>
      <p:cxnSp>
        <p:nvCxnSpPr>
          <p:cNvPr id="402" name="Google Shape;402;p11"/>
          <p:cNvCxnSpPr/>
          <p:nvPr/>
        </p:nvCxnSpPr>
        <p:spPr>
          <a:xfrm>
            <a:off x="1500361" y="5537505"/>
            <a:ext cx="0" cy="563113"/>
          </a:xfrm>
          <a:prstGeom prst="straightConnector1">
            <a:avLst/>
          </a:prstGeom>
          <a:noFill/>
          <a:ln cap="flat" cmpd="sng" w="19050">
            <a:solidFill>
              <a:schemeClr val="lt1"/>
            </a:solidFill>
            <a:prstDash val="solid"/>
            <a:round/>
            <a:headEnd len="sm" w="sm" type="none"/>
            <a:tailEnd len="sm" w="sm" type="none"/>
          </a:ln>
        </p:spPr>
      </p:cxnSp>
      <p:cxnSp>
        <p:nvCxnSpPr>
          <p:cNvPr id="403" name="Google Shape;403;p11"/>
          <p:cNvCxnSpPr/>
          <p:nvPr/>
        </p:nvCxnSpPr>
        <p:spPr>
          <a:xfrm>
            <a:off x="1500361" y="1719534"/>
            <a:ext cx="0" cy="563113"/>
          </a:xfrm>
          <a:prstGeom prst="straightConnector1">
            <a:avLst/>
          </a:prstGeom>
          <a:noFill/>
          <a:ln cap="flat" cmpd="sng" w="19050">
            <a:solidFill>
              <a:schemeClr val="lt1"/>
            </a:solidFill>
            <a:prstDash val="solid"/>
            <a:round/>
            <a:headEnd len="sm" w="sm" type="none"/>
            <a:tailEnd len="sm" w="sm" type="none"/>
          </a:ln>
        </p:spPr>
      </p:cxnSp>
      <p:cxnSp>
        <p:nvCxnSpPr>
          <p:cNvPr id="404" name="Google Shape;404;p11"/>
          <p:cNvCxnSpPr/>
          <p:nvPr/>
        </p:nvCxnSpPr>
        <p:spPr>
          <a:xfrm>
            <a:off x="1500361" y="2498215"/>
            <a:ext cx="0" cy="563113"/>
          </a:xfrm>
          <a:prstGeom prst="straightConnector1">
            <a:avLst/>
          </a:prstGeom>
          <a:noFill/>
          <a:ln cap="flat" cmpd="sng" w="19050">
            <a:solidFill>
              <a:schemeClr val="lt1"/>
            </a:solidFill>
            <a:prstDash val="solid"/>
            <a:round/>
            <a:headEnd len="sm" w="sm" type="none"/>
            <a:tailEnd len="sm" w="sm" type="none"/>
          </a:ln>
        </p:spPr>
      </p:cxnSp>
      <p:cxnSp>
        <p:nvCxnSpPr>
          <p:cNvPr id="405" name="Google Shape;405;p11"/>
          <p:cNvCxnSpPr/>
          <p:nvPr/>
        </p:nvCxnSpPr>
        <p:spPr>
          <a:xfrm>
            <a:off x="1500361" y="3293793"/>
            <a:ext cx="0" cy="563113"/>
          </a:xfrm>
          <a:prstGeom prst="straightConnector1">
            <a:avLst/>
          </a:prstGeom>
          <a:noFill/>
          <a:ln cap="flat" cmpd="sng" w="19050">
            <a:solidFill>
              <a:schemeClr val="lt1"/>
            </a:solidFill>
            <a:prstDash val="solid"/>
            <a:round/>
            <a:headEnd len="sm" w="sm" type="none"/>
            <a:tailEnd len="sm" w="sm" type="none"/>
          </a:ln>
        </p:spPr>
      </p:cxnSp>
      <p:cxnSp>
        <p:nvCxnSpPr>
          <p:cNvPr id="406" name="Google Shape;406;p11"/>
          <p:cNvCxnSpPr/>
          <p:nvPr/>
        </p:nvCxnSpPr>
        <p:spPr>
          <a:xfrm>
            <a:off x="1513667" y="1719534"/>
            <a:ext cx="0" cy="563113"/>
          </a:xfrm>
          <a:prstGeom prst="straightConnector1">
            <a:avLst/>
          </a:prstGeom>
          <a:noFill/>
          <a:ln cap="flat" cmpd="sng" w="19050">
            <a:solidFill>
              <a:schemeClr val="lt1"/>
            </a:solidFill>
            <a:prstDash val="solid"/>
            <a:round/>
            <a:headEnd len="sm" w="sm" type="none"/>
            <a:tailEnd len="sm" w="sm" type="none"/>
          </a:ln>
        </p:spPr>
      </p:cxnSp>
      <p:cxnSp>
        <p:nvCxnSpPr>
          <p:cNvPr id="407" name="Google Shape;407;p11"/>
          <p:cNvCxnSpPr/>
          <p:nvPr/>
        </p:nvCxnSpPr>
        <p:spPr>
          <a:xfrm>
            <a:off x="1513667" y="2498215"/>
            <a:ext cx="0" cy="563113"/>
          </a:xfrm>
          <a:prstGeom prst="straightConnector1">
            <a:avLst/>
          </a:prstGeom>
          <a:noFill/>
          <a:ln cap="flat" cmpd="sng" w="19050">
            <a:solidFill>
              <a:schemeClr val="lt1"/>
            </a:solidFill>
            <a:prstDash val="solid"/>
            <a:round/>
            <a:headEnd len="sm" w="sm" type="none"/>
            <a:tailEnd len="sm" w="sm" type="none"/>
          </a:ln>
        </p:spPr>
      </p:cxnSp>
      <p:cxnSp>
        <p:nvCxnSpPr>
          <p:cNvPr id="408" name="Google Shape;408;p11"/>
          <p:cNvCxnSpPr/>
          <p:nvPr/>
        </p:nvCxnSpPr>
        <p:spPr>
          <a:xfrm>
            <a:off x="1513667" y="3293793"/>
            <a:ext cx="0" cy="563113"/>
          </a:xfrm>
          <a:prstGeom prst="straightConnector1">
            <a:avLst/>
          </a:prstGeom>
          <a:noFill/>
          <a:ln cap="flat" cmpd="sng" w="19050">
            <a:solidFill>
              <a:schemeClr val="lt1"/>
            </a:solidFill>
            <a:prstDash val="solid"/>
            <a:round/>
            <a:headEnd len="sm" w="sm" type="none"/>
            <a:tailEnd len="sm" w="sm" type="none"/>
          </a:ln>
        </p:spPr>
      </p:cxnSp>
      <p:sp>
        <p:nvSpPr>
          <p:cNvPr id="409" name="Google Shape;409;p11"/>
          <p:cNvSpPr/>
          <p:nvPr/>
        </p:nvSpPr>
        <p:spPr>
          <a:xfrm>
            <a:off x="1563124" y="4140113"/>
            <a:ext cx="1157400" cy="294600"/>
          </a:xfrm>
          <a:prstGeom prst="rightArrow">
            <a:avLst>
              <a:gd fmla="val 50000" name="adj1"/>
              <a:gd fmla="val 50000" name="adj2"/>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3" name="Shape 413"/>
        <p:cNvGrpSpPr/>
        <p:nvPr/>
      </p:nvGrpSpPr>
      <p:grpSpPr>
        <a:xfrm>
          <a:off x="0" y="0"/>
          <a:ext cx="0" cy="0"/>
          <a:chOff x="0" y="0"/>
          <a:chExt cx="0" cy="0"/>
        </a:xfrm>
      </p:grpSpPr>
      <p:sp>
        <p:nvSpPr>
          <p:cNvPr id="414" name="Google Shape;414;p12"/>
          <p:cNvSpPr txBox="1"/>
          <p:nvPr>
            <p:ph type="title"/>
          </p:nvPr>
        </p:nvSpPr>
        <p:spPr>
          <a:xfrm>
            <a:off x="1524180" y="377426"/>
            <a:ext cx="9143640" cy="830145"/>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4400"/>
              <a:buFont typeface="Impact"/>
              <a:buNone/>
            </a:pPr>
            <a:r>
              <a:rPr b="1" lang="fr-FR">
                <a:latin typeface="Impact"/>
                <a:ea typeface="Impact"/>
                <a:cs typeface="Impact"/>
                <a:sym typeface="Impact"/>
              </a:rPr>
              <a:t>4/5/6 AGEN Jaune ou Bleu</a:t>
            </a:r>
            <a:endParaRPr/>
          </a:p>
        </p:txBody>
      </p:sp>
      <p:sp>
        <p:nvSpPr>
          <p:cNvPr id="415" name="Google Shape;415;p12"/>
          <p:cNvSpPr txBox="1"/>
          <p:nvPr/>
        </p:nvSpPr>
        <p:spPr>
          <a:xfrm>
            <a:off x="714240" y="1690560"/>
            <a:ext cx="5157360" cy="449856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cxnSp>
        <p:nvCxnSpPr>
          <p:cNvPr id="416" name="Google Shape;416;p12"/>
          <p:cNvCxnSpPr/>
          <p:nvPr/>
        </p:nvCxnSpPr>
        <p:spPr>
          <a:xfrm flipH="1">
            <a:off x="1038809" y="1680840"/>
            <a:ext cx="12750" cy="4508280"/>
          </a:xfrm>
          <a:prstGeom prst="straightConnector1">
            <a:avLst/>
          </a:prstGeom>
          <a:noFill/>
          <a:ln cap="flat" cmpd="sng" w="28425">
            <a:solidFill>
              <a:schemeClr val="lt1"/>
            </a:solidFill>
            <a:prstDash val="solid"/>
            <a:round/>
            <a:headEnd len="sm" w="sm" type="none"/>
            <a:tailEnd len="sm" w="sm" type="none"/>
          </a:ln>
        </p:spPr>
      </p:cxnSp>
      <p:sp>
        <p:nvSpPr>
          <p:cNvPr id="417" name="Google Shape;417;p12"/>
          <p:cNvSpPr/>
          <p:nvPr/>
        </p:nvSpPr>
        <p:spPr>
          <a:xfrm>
            <a:off x="1850836" y="2897923"/>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418" name="Google Shape;418;p12"/>
          <p:cNvSpPr/>
          <p:nvPr/>
        </p:nvSpPr>
        <p:spPr>
          <a:xfrm>
            <a:off x="2250405" y="2897924"/>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419" name="Google Shape;419;p12"/>
          <p:cNvSpPr/>
          <p:nvPr/>
        </p:nvSpPr>
        <p:spPr>
          <a:xfrm>
            <a:off x="2697808" y="2890400"/>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L</a:t>
            </a:r>
            <a:endParaRPr b="0" i="0" sz="1400" u="none" cap="none" strike="noStrike">
              <a:solidFill>
                <a:srgbClr val="000000"/>
              </a:solidFill>
              <a:latin typeface="Arial"/>
              <a:ea typeface="Arial"/>
              <a:cs typeface="Arial"/>
              <a:sym typeface="Arial"/>
            </a:endParaRPr>
          </a:p>
        </p:txBody>
      </p:sp>
      <p:sp>
        <p:nvSpPr>
          <p:cNvPr id="420" name="Google Shape;420;p12"/>
          <p:cNvSpPr/>
          <p:nvPr/>
        </p:nvSpPr>
        <p:spPr>
          <a:xfrm>
            <a:off x="3121294" y="2890401"/>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S</a:t>
            </a:r>
            <a:endParaRPr b="0" i="0" sz="1400" u="none" cap="none" strike="noStrike">
              <a:solidFill>
                <a:srgbClr val="000000"/>
              </a:solidFill>
              <a:latin typeface="Arial"/>
              <a:ea typeface="Arial"/>
              <a:cs typeface="Arial"/>
              <a:sym typeface="Arial"/>
            </a:endParaRPr>
          </a:p>
        </p:txBody>
      </p:sp>
      <p:sp>
        <p:nvSpPr>
          <p:cNvPr id="421" name="Google Shape;421;p12"/>
          <p:cNvSpPr/>
          <p:nvPr/>
        </p:nvSpPr>
        <p:spPr>
          <a:xfrm>
            <a:off x="3544780" y="2890401"/>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L</a:t>
            </a:r>
            <a:endParaRPr b="0" i="0" sz="1400" u="none" cap="none" strike="noStrike">
              <a:solidFill>
                <a:srgbClr val="000000"/>
              </a:solidFill>
              <a:latin typeface="Arial"/>
              <a:ea typeface="Arial"/>
              <a:cs typeface="Arial"/>
              <a:sym typeface="Arial"/>
            </a:endParaRPr>
          </a:p>
        </p:txBody>
      </p:sp>
      <p:sp>
        <p:nvSpPr>
          <p:cNvPr id="422" name="Google Shape;422;p12"/>
          <p:cNvSpPr/>
          <p:nvPr/>
        </p:nvSpPr>
        <p:spPr>
          <a:xfrm>
            <a:off x="3987214" y="2890401"/>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423" name="Google Shape;423;p12"/>
          <p:cNvSpPr/>
          <p:nvPr/>
        </p:nvSpPr>
        <p:spPr>
          <a:xfrm>
            <a:off x="4490412" y="2890402"/>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424" name="Google Shape;424;p12"/>
          <p:cNvSpPr/>
          <p:nvPr/>
        </p:nvSpPr>
        <p:spPr>
          <a:xfrm>
            <a:off x="706977" y="2600871"/>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lt1"/>
                </a:solidFill>
                <a:latin typeface="Arial"/>
                <a:ea typeface="Arial"/>
                <a:cs typeface="Arial"/>
                <a:sym typeface="Arial"/>
              </a:rPr>
              <a:t>2</a:t>
            </a:r>
            <a:endParaRPr b="0" i="0" sz="1400" u="none" cap="none" strike="noStrike">
              <a:solidFill>
                <a:srgbClr val="000000"/>
              </a:solidFill>
              <a:latin typeface="Arial"/>
              <a:ea typeface="Arial"/>
              <a:cs typeface="Arial"/>
              <a:sym typeface="Arial"/>
            </a:endParaRPr>
          </a:p>
        </p:txBody>
      </p:sp>
      <p:sp>
        <p:nvSpPr>
          <p:cNvPr id="425" name="Google Shape;425;p12"/>
          <p:cNvSpPr/>
          <p:nvPr/>
        </p:nvSpPr>
        <p:spPr>
          <a:xfrm rot="10800000">
            <a:off x="2767330" y="3281775"/>
            <a:ext cx="1015200" cy="294600"/>
          </a:xfrm>
          <a:prstGeom prst="rightArrow">
            <a:avLst>
              <a:gd fmla="val 50000" name="adj1"/>
              <a:gd fmla="val 50000" name="adj2"/>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426" name="Google Shape;426;p12"/>
          <p:cNvSpPr/>
          <p:nvPr/>
        </p:nvSpPr>
        <p:spPr>
          <a:xfrm>
            <a:off x="6096000" y="1680840"/>
            <a:ext cx="5866500" cy="1477287"/>
          </a:xfrm>
          <a:prstGeom prst="rect">
            <a:avLst/>
          </a:prstGeom>
          <a:noFill/>
          <a:ln>
            <a:noFill/>
          </a:ln>
        </p:spPr>
        <p:txBody>
          <a:bodyPr anchorCtr="0" anchor="t" bIns="45700" lIns="91425" spcFirstLastPara="1" rIns="91425" wrap="square" tIns="45700">
            <a:spAutoFit/>
          </a:bodyPr>
          <a:lstStyle/>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ballon est pour la deuxième sauteuse, qui doit avancer pour se démarquer. Il suffit d’avancer de deux pas pour se démarquer.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On ajoutera « </a:t>
            </a:r>
            <a:r>
              <a:rPr b="1" i="0" lang="fr-FR" sz="1500" u="none" cap="none" strike="noStrike">
                <a:solidFill>
                  <a:schemeClr val="dk1"/>
                </a:solidFill>
                <a:latin typeface="Calibri"/>
                <a:ea typeface="Calibri"/>
                <a:cs typeface="Calibri"/>
                <a:sym typeface="Calibri"/>
              </a:rPr>
              <a:t>BLEU</a:t>
            </a:r>
            <a:r>
              <a:rPr b="0" i="0" lang="fr-FR" sz="1500" u="none" cap="none" strike="noStrike">
                <a:solidFill>
                  <a:schemeClr val="dk1"/>
                </a:solidFill>
                <a:latin typeface="Calibri"/>
                <a:ea typeface="Calibri"/>
                <a:cs typeface="Calibri"/>
                <a:sym typeface="Calibri"/>
              </a:rPr>
              <a:t> » à l’annonce si nous souhaitons créer un maul à la réception du ballon de la sauteuse.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Au contraire on ajoutera « </a:t>
            </a:r>
            <a:r>
              <a:rPr b="1" i="0" lang="fr-FR" sz="1500" u="none" cap="none" strike="noStrike">
                <a:solidFill>
                  <a:schemeClr val="dk1"/>
                </a:solidFill>
                <a:latin typeface="Calibri"/>
                <a:ea typeface="Calibri"/>
                <a:cs typeface="Calibri"/>
                <a:sym typeface="Calibri"/>
              </a:rPr>
              <a:t>JAUNE</a:t>
            </a:r>
            <a:r>
              <a:rPr b="0" i="0" lang="fr-FR" sz="1500" u="none" cap="none" strike="noStrike">
                <a:solidFill>
                  <a:schemeClr val="dk1"/>
                </a:solidFill>
                <a:latin typeface="Calibri"/>
                <a:ea typeface="Calibri"/>
                <a:cs typeface="Calibri"/>
                <a:sym typeface="Calibri"/>
              </a:rPr>
              <a:t> » à l’annonce si nous souhaitons que le ballon soit directement donné au relayeur. </a:t>
            </a:r>
            <a:endParaRPr b="0" i="0" sz="1500" u="none" cap="none" strike="noStrike">
              <a:solidFill>
                <a:srgbClr val="000000"/>
              </a:solidFill>
              <a:latin typeface="Calibri"/>
              <a:ea typeface="Calibri"/>
              <a:cs typeface="Calibri"/>
              <a:sym typeface="Calibri"/>
            </a:endParaRPr>
          </a:p>
        </p:txBody>
      </p:sp>
      <p:pic>
        <p:nvPicPr>
          <p:cNvPr id="427" name="Google Shape;427;p12"/>
          <p:cNvPicPr preferRelativeResize="0"/>
          <p:nvPr/>
        </p:nvPicPr>
        <p:blipFill rotWithShape="1">
          <a:blip r:embed="rId3">
            <a:alphaModFix/>
          </a:blip>
          <a:srcRect b="0" l="0" r="0" t="0"/>
          <a:stretch/>
        </p:blipFill>
        <p:spPr>
          <a:xfrm>
            <a:off x="29160" y="91440"/>
            <a:ext cx="1275480" cy="1236600"/>
          </a:xfrm>
          <a:prstGeom prst="rect">
            <a:avLst/>
          </a:prstGeom>
          <a:noFill/>
          <a:ln>
            <a:noFill/>
          </a:ln>
        </p:spPr>
      </p:pic>
      <p:cxnSp>
        <p:nvCxnSpPr>
          <p:cNvPr id="428" name="Google Shape;428;p12"/>
          <p:cNvCxnSpPr/>
          <p:nvPr/>
        </p:nvCxnSpPr>
        <p:spPr>
          <a:xfrm>
            <a:off x="1500361" y="4004270"/>
            <a:ext cx="0" cy="563113"/>
          </a:xfrm>
          <a:prstGeom prst="straightConnector1">
            <a:avLst/>
          </a:prstGeom>
          <a:noFill/>
          <a:ln cap="flat" cmpd="sng" w="19050">
            <a:solidFill>
              <a:schemeClr val="lt1"/>
            </a:solidFill>
            <a:prstDash val="solid"/>
            <a:round/>
            <a:headEnd len="sm" w="sm" type="none"/>
            <a:tailEnd len="sm" w="sm" type="none"/>
          </a:ln>
        </p:spPr>
      </p:cxnSp>
      <p:cxnSp>
        <p:nvCxnSpPr>
          <p:cNvPr id="429" name="Google Shape;429;p12"/>
          <p:cNvCxnSpPr/>
          <p:nvPr/>
        </p:nvCxnSpPr>
        <p:spPr>
          <a:xfrm>
            <a:off x="1500361" y="4789360"/>
            <a:ext cx="0" cy="563113"/>
          </a:xfrm>
          <a:prstGeom prst="straightConnector1">
            <a:avLst/>
          </a:prstGeom>
          <a:noFill/>
          <a:ln cap="flat" cmpd="sng" w="19050">
            <a:solidFill>
              <a:schemeClr val="lt1"/>
            </a:solidFill>
            <a:prstDash val="solid"/>
            <a:round/>
            <a:headEnd len="sm" w="sm" type="none"/>
            <a:tailEnd len="sm" w="sm" type="none"/>
          </a:ln>
        </p:spPr>
      </p:cxnSp>
      <p:cxnSp>
        <p:nvCxnSpPr>
          <p:cNvPr id="430" name="Google Shape;430;p12"/>
          <p:cNvCxnSpPr/>
          <p:nvPr/>
        </p:nvCxnSpPr>
        <p:spPr>
          <a:xfrm>
            <a:off x="1500361" y="5537505"/>
            <a:ext cx="0" cy="563113"/>
          </a:xfrm>
          <a:prstGeom prst="straightConnector1">
            <a:avLst/>
          </a:prstGeom>
          <a:noFill/>
          <a:ln cap="flat" cmpd="sng" w="19050">
            <a:solidFill>
              <a:schemeClr val="lt1"/>
            </a:solidFill>
            <a:prstDash val="solid"/>
            <a:round/>
            <a:headEnd len="sm" w="sm" type="none"/>
            <a:tailEnd len="sm" w="sm" type="none"/>
          </a:ln>
        </p:spPr>
      </p:cxnSp>
      <p:cxnSp>
        <p:nvCxnSpPr>
          <p:cNvPr id="431" name="Google Shape;431;p12"/>
          <p:cNvCxnSpPr/>
          <p:nvPr/>
        </p:nvCxnSpPr>
        <p:spPr>
          <a:xfrm>
            <a:off x="1513667" y="1719534"/>
            <a:ext cx="0" cy="563113"/>
          </a:xfrm>
          <a:prstGeom prst="straightConnector1">
            <a:avLst/>
          </a:prstGeom>
          <a:noFill/>
          <a:ln cap="flat" cmpd="sng" w="19050">
            <a:solidFill>
              <a:schemeClr val="lt1"/>
            </a:solidFill>
            <a:prstDash val="solid"/>
            <a:round/>
            <a:headEnd len="sm" w="sm" type="none"/>
            <a:tailEnd len="sm" w="sm" type="none"/>
          </a:ln>
        </p:spPr>
      </p:cxnSp>
      <p:cxnSp>
        <p:nvCxnSpPr>
          <p:cNvPr id="432" name="Google Shape;432;p12"/>
          <p:cNvCxnSpPr/>
          <p:nvPr/>
        </p:nvCxnSpPr>
        <p:spPr>
          <a:xfrm>
            <a:off x="1513667" y="2498215"/>
            <a:ext cx="0" cy="563113"/>
          </a:xfrm>
          <a:prstGeom prst="straightConnector1">
            <a:avLst/>
          </a:prstGeom>
          <a:noFill/>
          <a:ln cap="flat" cmpd="sng" w="19050">
            <a:solidFill>
              <a:schemeClr val="lt1"/>
            </a:solidFill>
            <a:prstDash val="solid"/>
            <a:round/>
            <a:headEnd len="sm" w="sm" type="none"/>
            <a:tailEnd len="sm" w="sm" type="none"/>
          </a:ln>
        </p:spPr>
      </p:cxnSp>
      <p:cxnSp>
        <p:nvCxnSpPr>
          <p:cNvPr id="433" name="Google Shape;433;p12"/>
          <p:cNvCxnSpPr/>
          <p:nvPr/>
        </p:nvCxnSpPr>
        <p:spPr>
          <a:xfrm>
            <a:off x="1513667" y="3293793"/>
            <a:ext cx="0" cy="563113"/>
          </a:xfrm>
          <a:prstGeom prst="straightConnector1">
            <a:avLst/>
          </a:prstGeom>
          <a:noFill/>
          <a:ln cap="flat" cmpd="sng" w="19050">
            <a:solidFill>
              <a:schemeClr val="lt1"/>
            </a:solidFill>
            <a:prstDash val="solid"/>
            <a:round/>
            <a:headEnd len="sm" w="sm" type="none"/>
            <a:tailEnd len="sm" w="sm" type="none"/>
          </a:ln>
        </p:spPr>
      </p:cxn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7" name="Shape 437"/>
        <p:cNvGrpSpPr/>
        <p:nvPr/>
      </p:nvGrpSpPr>
      <p:grpSpPr>
        <a:xfrm>
          <a:off x="0" y="0"/>
          <a:ext cx="0" cy="0"/>
          <a:chOff x="0" y="0"/>
          <a:chExt cx="0" cy="0"/>
        </a:xfrm>
      </p:grpSpPr>
      <p:sp>
        <p:nvSpPr>
          <p:cNvPr id="438" name="Google Shape;438;p13"/>
          <p:cNvSpPr txBox="1"/>
          <p:nvPr>
            <p:ph type="title"/>
          </p:nvPr>
        </p:nvSpPr>
        <p:spPr>
          <a:xfrm>
            <a:off x="1657230" y="370005"/>
            <a:ext cx="9143640" cy="830145"/>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4400"/>
              <a:buFont typeface="Impact"/>
              <a:buNone/>
            </a:pPr>
            <a:r>
              <a:rPr b="1" lang="fr-FR">
                <a:latin typeface="Impact"/>
                <a:ea typeface="Impact"/>
                <a:cs typeface="Impact"/>
                <a:sym typeface="Impact"/>
              </a:rPr>
              <a:t>4/5/6 ROUEN Jaune ou Bleu</a:t>
            </a:r>
            <a:endParaRPr/>
          </a:p>
        </p:txBody>
      </p:sp>
      <p:sp>
        <p:nvSpPr>
          <p:cNvPr id="439" name="Google Shape;439;p13"/>
          <p:cNvSpPr txBox="1"/>
          <p:nvPr/>
        </p:nvSpPr>
        <p:spPr>
          <a:xfrm>
            <a:off x="734092" y="1690560"/>
            <a:ext cx="5157360" cy="449856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cxnSp>
        <p:nvCxnSpPr>
          <p:cNvPr id="440" name="Google Shape;440;p13"/>
          <p:cNvCxnSpPr/>
          <p:nvPr/>
        </p:nvCxnSpPr>
        <p:spPr>
          <a:xfrm flipH="1">
            <a:off x="1038809" y="1680840"/>
            <a:ext cx="12750" cy="4508280"/>
          </a:xfrm>
          <a:prstGeom prst="straightConnector1">
            <a:avLst/>
          </a:prstGeom>
          <a:noFill/>
          <a:ln cap="flat" cmpd="sng" w="28425">
            <a:solidFill>
              <a:schemeClr val="lt1"/>
            </a:solidFill>
            <a:prstDash val="solid"/>
            <a:round/>
            <a:headEnd len="sm" w="sm" type="none"/>
            <a:tailEnd len="sm" w="sm" type="none"/>
          </a:ln>
        </p:spPr>
      </p:cxnSp>
      <p:sp>
        <p:nvSpPr>
          <p:cNvPr id="441" name="Google Shape;441;p13"/>
          <p:cNvSpPr/>
          <p:nvPr/>
        </p:nvSpPr>
        <p:spPr>
          <a:xfrm>
            <a:off x="1791528" y="2885526"/>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442" name="Google Shape;442;p13"/>
          <p:cNvSpPr/>
          <p:nvPr/>
        </p:nvSpPr>
        <p:spPr>
          <a:xfrm>
            <a:off x="2255950" y="2885526"/>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443" name="Google Shape;443;p13"/>
          <p:cNvSpPr/>
          <p:nvPr/>
        </p:nvSpPr>
        <p:spPr>
          <a:xfrm>
            <a:off x="2601554" y="2885526"/>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L</a:t>
            </a:r>
            <a:endParaRPr b="0" i="0" sz="1400" u="none" cap="none" strike="noStrike">
              <a:solidFill>
                <a:srgbClr val="000000"/>
              </a:solidFill>
              <a:latin typeface="Arial"/>
              <a:ea typeface="Arial"/>
              <a:cs typeface="Arial"/>
              <a:sym typeface="Arial"/>
            </a:endParaRPr>
          </a:p>
        </p:txBody>
      </p:sp>
      <p:sp>
        <p:nvSpPr>
          <p:cNvPr id="444" name="Google Shape;444;p13"/>
          <p:cNvSpPr/>
          <p:nvPr/>
        </p:nvSpPr>
        <p:spPr>
          <a:xfrm>
            <a:off x="2968782" y="2889302"/>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S</a:t>
            </a:r>
            <a:endParaRPr b="0" i="0" sz="1400" u="none" cap="none" strike="noStrike">
              <a:solidFill>
                <a:srgbClr val="000000"/>
              </a:solidFill>
              <a:latin typeface="Arial"/>
              <a:ea typeface="Arial"/>
              <a:cs typeface="Arial"/>
              <a:sym typeface="Arial"/>
            </a:endParaRPr>
          </a:p>
        </p:txBody>
      </p:sp>
      <p:sp>
        <p:nvSpPr>
          <p:cNvPr id="445" name="Google Shape;445;p13"/>
          <p:cNvSpPr/>
          <p:nvPr/>
        </p:nvSpPr>
        <p:spPr>
          <a:xfrm>
            <a:off x="3312772" y="2895596"/>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L</a:t>
            </a:r>
            <a:endParaRPr b="0" i="0" sz="1400" u="none" cap="none" strike="noStrike">
              <a:solidFill>
                <a:srgbClr val="000000"/>
              </a:solidFill>
              <a:latin typeface="Arial"/>
              <a:ea typeface="Arial"/>
              <a:cs typeface="Arial"/>
              <a:sym typeface="Arial"/>
            </a:endParaRPr>
          </a:p>
        </p:txBody>
      </p:sp>
      <p:sp>
        <p:nvSpPr>
          <p:cNvPr id="446" name="Google Shape;446;p13"/>
          <p:cNvSpPr/>
          <p:nvPr/>
        </p:nvSpPr>
        <p:spPr>
          <a:xfrm>
            <a:off x="3710631" y="2895596"/>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447" name="Google Shape;447;p13"/>
          <p:cNvSpPr/>
          <p:nvPr/>
        </p:nvSpPr>
        <p:spPr>
          <a:xfrm>
            <a:off x="4251547" y="2895596"/>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448" name="Google Shape;448;p13"/>
          <p:cNvSpPr/>
          <p:nvPr/>
        </p:nvSpPr>
        <p:spPr>
          <a:xfrm>
            <a:off x="706977" y="2600871"/>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lt1"/>
                </a:solidFill>
                <a:latin typeface="Arial"/>
                <a:ea typeface="Arial"/>
                <a:cs typeface="Arial"/>
                <a:sym typeface="Arial"/>
              </a:rPr>
              <a:t>2</a:t>
            </a:r>
            <a:endParaRPr b="0" i="0" sz="1400" u="none" cap="none" strike="noStrike">
              <a:solidFill>
                <a:srgbClr val="000000"/>
              </a:solidFill>
              <a:latin typeface="Arial"/>
              <a:ea typeface="Arial"/>
              <a:cs typeface="Arial"/>
              <a:sym typeface="Arial"/>
            </a:endParaRPr>
          </a:p>
        </p:txBody>
      </p:sp>
      <p:sp>
        <p:nvSpPr>
          <p:cNvPr id="449" name="Google Shape;449;p13"/>
          <p:cNvSpPr/>
          <p:nvPr/>
        </p:nvSpPr>
        <p:spPr>
          <a:xfrm>
            <a:off x="2614746" y="3281650"/>
            <a:ext cx="1015200" cy="294600"/>
          </a:xfrm>
          <a:prstGeom prst="rightArrow">
            <a:avLst>
              <a:gd fmla="val 50000" name="adj1"/>
              <a:gd fmla="val 50000" name="adj2"/>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450" name="Google Shape;450;p13"/>
          <p:cNvSpPr/>
          <p:nvPr/>
        </p:nvSpPr>
        <p:spPr>
          <a:xfrm>
            <a:off x="6096000" y="1680840"/>
            <a:ext cx="5866500" cy="1477287"/>
          </a:xfrm>
          <a:prstGeom prst="rect">
            <a:avLst/>
          </a:prstGeom>
          <a:noFill/>
          <a:ln>
            <a:noFill/>
          </a:ln>
        </p:spPr>
        <p:txBody>
          <a:bodyPr anchorCtr="0" anchor="t" bIns="45700" lIns="91425" spcFirstLastPara="1" rIns="91425" wrap="square" tIns="45700">
            <a:spAutoFit/>
          </a:bodyPr>
          <a:lstStyle/>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ballon est pour la deuxième sauteuse, qui doit reculer pour se démarquer. Il suffit de reculer de deux pas pour se démarquer.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On ajoutera « </a:t>
            </a:r>
            <a:r>
              <a:rPr b="1" i="0" lang="fr-FR" sz="1500" u="none" cap="none" strike="noStrike">
                <a:solidFill>
                  <a:schemeClr val="dk1"/>
                </a:solidFill>
                <a:latin typeface="Calibri"/>
                <a:ea typeface="Calibri"/>
                <a:cs typeface="Calibri"/>
                <a:sym typeface="Calibri"/>
              </a:rPr>
              <a:t>BLEU</a:t>
            </a:r>
            <a:r>
              <a:rPr b="0" i="0" lang="fr-FR" sz="1500" u="none" cap="none" strike="noStrike">
                <a:solidFill>
                  <a:schemeClr val="dk1"/>
                </a:solidFill>
                <a:latin typeface="Calibri"/>
                <a:ea typeface="Calibri"/>
                <a:cs typeface="Calibri"/>
                <a:sym typeface="Calibri"/>
              </a:rPr>
              <a:t> » à l’annonce si nous souhaitons créer un maul à la réception du ballon de la sauteuse.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Au contraire on ajoutera « </a:t>
            </a:r>
            <a:r>
              <a:rPr b="1" i="0" lang="fr-FR" sz="1500" u="none" cap="none" strike="noStrike">
                <a:solidFill>
                  <a:schemeClr val="dk1"/>
                </a:solidFill>
                <a:latin typeface="Calibri"/>
                <a:ea typeface="Calibri"/>
                <a:cs typeface="Calibri"/>
                <a:sym typeface="Calibri"/>
              </a:rPr>
              <a:t>JAUNE</a:t>
            </a:r>
            <a:r>
              <a:rPr b="0" i="0" lang="fr-FR" sz="1500" u="none" cap="none" strike="noStrike">
                <a:solidFill>
                  <a:schemeClr val="dk1"/>
                </a:solidFill>
                <a:latin typeface="Calibri"/>
                <a:ea typeface="Calibri"/>
                <a:cs typeface="Calibri"/>
                <a:sym typeface="Calibri"/>
              </a:rPr>
              <a:t> » à l’annonce si nous souhaitons que le ballon soit directement donné au relayeur. </a:t>
            </a:r>
            <a:endParaRPr b="0" i="0" sz="1500" u="none" cap="none" strike="noStrike">
              <a:solidFill>
                <a:srgbClr val="000000"/>
              </a:solidFill>
              <a:latin typeface="Calibri"/>
              <a:ea typeface="Calibri"/>
              <a:cs typeface="Calibri"/>
              <a:sym typeface="Calibri"/>
            </a:endParaRPr>
          </a:p>
        </p:txBody>
      </p:sp>
      <p:pic>
        <p:nvPicPr>
          <p:cNvPr id="451" name="Google Shape;451;p13"/>
          <p:cNvPicPr preferRelativeResize="0"/>
          <p:nvPr/>
        </p:nvPicPr>
        <p:blipFill rotWithShape="1">
          <a:blip r:embed="rId3">
            <a:alphaModFix/>
          </a:blip>
          <a:srcRect b="0" l="0" r="0" t="0"/>
          <a:stretch/>
        </p:blipFill>
        <p:spPr>
          <a:xfrm>
            <a:off x="29160" y="91440"/>
            <a:ext cx="1275480" cy="1236600"/>
          </a:xfrm>
          <a:prstGeom prst="rect">
            <a:avLst/>
          </a:prstGeom>
          <a:noFill/>
          <a:ln>
            <a:noFill/>
          </a:ln>
        </p:spPr>
      </p:pic>
      <p:cxnSp>
        <p:nvCxnSpPr>
          <p:cNvPr id="452" name="Google Shape;452;p13"/>
          <p:cNvCxnSpPr/>
          <p:nvPr/>
        </p:nvCxnSpPr>
        <p:spPr>
          <a:xfrm>
            <a:off x="1500361" y="4004270"/>
            <a:ext cx="0" cy="563113"/>
          </a:xfrm>
          <a:prstGeom prst="straightConnector1">
            <a:avLst/>
          </a:prstGeom>
          <a:noFill/>
          <a:ln cap="flat" cmpd="sng" w="19050">
            <a:solidFill>
              <a:schemeClr val="lt1"/>
            </a:solidFill>
            <a:prstDash val="solid"/>
            <a:round/>
            <a:headEnd len="sm" w="sm" type="none"/>
            <a:tailEnd len="sm" w="sm" type="none"/>
          </a:ln>
        </p:spPr>
      </p:cxnSp>
      <p:cxnSp>
        <p:nvCxnSpPr>
          <p:cNvPr id="453" name="Google Shape;453;p13"/>
          <p:cNvCxnSpPr/>
          <p:nvPr/>
        </p:nvCxnSpPr>
        <p:spPr>
          <a:xfrm>
            <a:off x="1500361" y="4789360"/>
            <a:ext cx="0" cy="563113"/>
          </a:xfrm>
          <a:prstGeom prst="straightConnector1">
            <a:avLst/>
          </a:prstGeom>
          <a:noFill/>
          <a:ln cap="flat" cmpd="sng" w="19050">
            <a:solidFill>
              <a:schemeClr val="lt1"/>
            </a:solidFill>
            <a:prstDash val="solid"/>
            <a:round/>
            <a:headEnd len="sm" w="sm" type="none"/>
            <a:tailEnd len="sm" w="sm" type="none"/>
          </a:ln>
        </p:spPr>
      </p:cxnSp>
      <p:cxnSp>
        <p:nvCxnSpPr>
          <p:cNvPr id="454" name="Google Shape;454;p13"/>
          <p:cNvCxnSpPr/>
          <p:nvPr/>
        </p:nvCxnSpPr>
        <p:spPr>
          <a:xfrm>
            <a:off x="1500361" y="5537505"/>
            <a:ext cx="0" cy="563113"/>
          </a:xfrm>
          <a:prstGeom prst="straightConnector1">
            <a:avLst/>
          </a:prstGeom>
          <a:noFill/>
          <a:ln cap="flat" cmpd="sng" w="19050">
            <a:solidFill>
              <a:schemeClr val="lt1"/>
            </a:solidFill>
            <a:prstDash val="solid"/>
            <a:round/>
            <a:headEnd len="sm" w="sm" type="none"/>
            <a:tailEnd len="sm" w="sm" type="none"/>
          </a:ln>
        </p:spPr>
      </p:cxnSp>
      <p:cxnSp>
        <p:nvCxnSpPr>
          <p:cNvPr id="455" name="Google Shape;455;p13"/>
          <p:cNvCxnSpPr/>
          <p:nvPr/>
        </p:nvCxnSpPr>
        <p:spPr>
          <a:xfrm>
            <a:off x="1513667" y="1719534"/>
            <a:ext cx="0" cy="563113"/>
          </a:xfrm>
          <a:prstGeom prst="straightConnector1">
            <a:avLst/>
          </a:prstGeom>
          <a:noFill/>
          <a:ln cap="flat" cmpd="sng" w="19050">
            <a:solidFill>
              <a:schemeClr val="lt1"/>
            </a:solidFill>
            <a:prstDash val="solid"/>
            <a:round/>
            <a:headEnd len="sm" w="sm" type="none"/>
            <a:tailEnd len="sm" w="sm" type="none"/>
          </a:ln>
        </p:spPr>
      </p:cxnSp>
      <p:cxnSp>
        <p:nvCxnSpPr>
          <p:cNvPr id="456" name="Google Shape;456;p13"/>
          <p:cNvCxnSpPr/>
          <p:nvPr/>
        </p:nvCxnSpPr>
        <p:spPr>
          <a:xfrm>
            <a:off x="1513667" y="2498215"/>
            <a:ext cx="0" cy="563113"/>
          </a:xfrm>
          <a:prstGeom prst="straightConnector1">
            <a:avLst/>
          </a:prstGeom>
          <a:noFill/>
          <a:ln cap="flat" cmpd="sng" w="19050">
            <a:solidFill>
              <a:schemeClr val="lt1"/>
            </a:solidFill>
            <a:prstDash val="solid"/>
            <a:round/>
            <a:headEnd len="sm" w="sm" type="none"/>
            <a:tailEnd len="sm" w="sm" type="none"/>
          </a:ln>
        </p:spPr>
      </p:cxnSp>
      <p:cxnSp>
        <p:nvCxnSpPr>
          <p:cNvPr id="457" name="Google Shape;457;p13"/>
          <p:cNvCxnSpPr/>
          <p:nvPr/>
        </p:nvCxnSpPr>
        <p:spPr>
          <a:xfrm>
            <a:off x="1513667" y="3293793"/>
            <a:ext cx="0" cy="563113"/>
          </a:xfrm>
          <a:prstGeom prst="straightConnector1">
            <a:avLst/>
          </a:prstGeom>
          <a:noFill/>
          <a:ln cap="flat" cmpd="sng" w="19050">
            <a:solidFill>
              <a:schemeClr val="lt1"/>
            </a:solidFill>
            <a:prstDash val="solid"/>
            <a:round/>
            <a:headEnd len="sm" w="sm" type="none"/>
            <a:tailEnd len="sm" w="sm" type="none"/>
          </a:ln>
        </p:spPr>
      </p:cxn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1" name="Shape 461"/>
        <p:cNvGrpSpPr/>
        <p:nvPr/>
      </p:nvGrpSpPr>
      <p:grpSpPr>
        <a:xfrm>
          <a:off x="0" y="0"/>
          <a:ext cx="0" cy="0"/>
          <a:chOff x="0" y="0"/>
          <a:chExt cx="0" cy="0"/>
        </a:xfrm>
      </p:grpSpPr>
      <p:sp>
        <p:nvSpPr>
          <p:cNvPr id="462" name="Google Shape;462;p14"/>
          <p:cNvSpPr txBox="1"/>
          <p:nvPr>
            <p:ph type="title"/>
          </p:nvPr>
        </p:nvSpPr>
        <p:spPr>
          <a:xfrm>
            <a:off x="1524180" y="373745"/>
            <a:ext cx="9143640" cy="830145"/>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4400"/>
              <a:buFont typeface="Impact"/>
              <a:buNone/>
            </a:pPr>
            <a:r>
              <a:rPr b="1" lang="fr-FR">
                <a:latin typeface="Impact"/>
                <a:ea typeface="Impact"/>
                <a:cs typeface="Impact"/>
                <a:sym typeface="Impact"/>
              </a:rPr>
              <a:t>TOULOUSE 1</a:t>
            </a:r>
            <a:endParaRPr/>
          </a:p>
        </p:txBody>
      </p:sp>
      <p:sp>
        <p:nvSpPr>
          <p:cNvPr id="463" name="Google Shape;463;p14"/>
          <p:cNvSpPr txBox="1"/>
          <p:nvPr/>
        </p:nvSpPr>
        <p:spPr>
          <a:xfrm>
            <a:off x="714240" y="1690560"/>
            <a:ext cx="5157360" cy="449856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cxnSp>
        <p:nvCxnSpPr>
          <p:cNvPr id="464" name="Google Shape;464;p14"/>
          <p:cNvCxnSpPr/>
          <p:nvPr/>
        </p:nvCxnSpPr>
        <p:spPr>
          <a:xfrm flipH="1">
            <a:off x="1038809" y="1680840"/>
            <a:ext cx="12750" cy="4508280"/>
          </a:xfrm>
          <a:prstGeom prst="straightConnector1">
            <a:avLst/>
          </a:prstGeom>
          <a:noFill/>
          <a:ln cap="flat" cmpd="sng" w="28425">
            <a:solidFill>
              <a:schemeClr val="lt1"/>
            </a:solidFill>
            <a:prstDash val="solid"/>
            <a:round/>
            <a:headEnd len="sm" w="sm" type="none"/>
            <a:tailEnd len="sm" w="sm" type="none"/>
          </a:ln>
        </p:spPr>
      </p:cxnSp>
      <p:sp>
        <p:nvSpPr>
          <p:cNvPr id="465" name="Google Shape;465;p14"/>
          <p:cNvSpPr/>
          <p:nvPr/>
        </p:nvSpPr>
        <p:spPr>
          <a:xfrm>
            <a:off x="1820825" y="2895595"/>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466" name="Google Shape;466;p14"/>
          <p:cNvSpPr/>
          <p:nvPr/>
        </p:nvSpPr>
        <p:spPr>
          <a:xfrm>
            <a:off x="2213247" y="2895595"/>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L</a:t>
            </a:r>
            <a:endParaRPr b="0" i="0" sz="1400" u="none" cap="none" strike="noStrike">
              <a:solidFill>
                <a:srgbClr val="000000"/>
              </a:solidFill>
              <a:latin typeface="Arial"/>
              <a:ea typeface="Arial"/>
              <a:cs typeface="Arial"/>
              <a:sym typeface="Arial"/>
            </a:endParaRPr>
          </a:p>
        </p:txBody>
      </p:sp>
      <p:sp>
        <p:nvSpPr>
          <p:cNvPr id="467" name="Google Shape;467;p14"/>
          <p:cNvSpPr/>
          <p:nvPr/>
        </p:nvSpPr>
        <p:spPr>
          <a:xfrm>
            <a:off x="2646021" y="2895595"/>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S</a:t>
            </a:r>
            <a:endParaRPr b="0" i="0" sz="1400" u="none" cap="none" strike="noStrike">
              <a:solidFill>
                <a:srgbClr val="000000"/>
              </a:solidFill>
              <a:latin typeface="Arial"/>
              <a:ea typeface="Arial"/>
              <a:cs typeface="Arial"/>
              <a:sym typeface="Arial"/>
            </a:endParaRPr>
          </a:p>
        </p:txBody>
      </p:sp>
      <p:sp>
        <p:nvSpPr>
          <p:cNvPr id="468" name="Google Shape;468;p14"/>
          <p:cNvSpPr/>
          <p:nvPr/>
        </p:nvSpPr>
        <p:spPr>
          <a:xfrm>
            <a:off x="3089062" y="2895595"/>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L</a:t>
            </a:r>
            <a:endParaRPr b="0" i="0" sz="1400" u="none" cap="none" strike="noStrike">
              <a:solidFill>
                <a:srgbClr val="000000"/>
              </a:solidFill>
              <a:latin typeface="Arial"/>
              <a:ea typeface="Arial"/>
              <a:cs typeface="Arial"/>
              <a:sym typeface="Arial"/>
            </a:endParaRPr>
          </a:p>
        </p:txBody>
      </p:sp>
      <p:sp>
        <p:nvSpPr>
          <p:cNvPr id="469" name="Google Shape;469;p14"/>
          <p:cNvSpPr/>
          <p:nvPr/>
        </p:nvSpPr>
        <p:spPr>
          <a:xfrm>
            <a:off x="3640600" y="2895595"/>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470" name="Google Shape;470;p14"/>
          <p:cNvSpPr/>
          <p:nvPr/>
        </p:nvSpPr>
        <p:spPr>
          <a:xfrm>
            <a:off x="706977" y="2600871"/>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lt1"/>
                </a:solidFill>
                <a:latin typeface="Arial"/>
                <a:ea typeface="Arial"/>
                <a:cs typeface="Arial"/>
                <a:sym typeface="Arial"/>
              </a:rPr>
              <a:t>2</a:t>
            </a:r>
            <a:endParaRPr b="0" i="0" sz="1400" u="none" cap="none" strike="noStrike">
              <a:solidFill>
                <a:srgbClr val="000000"/>
              </a:solidFill>
              <a:latin typeface="Arial"/>
              <a:ea typeface="Arial"/>
              <a:cs typeface="Arial"/>
              <a:sym typeface="Arial"/>
            </a:endParaRPr>
          </a:p>
        </p:txBody>
      </p:sp>
      <p:sp>
        <p:nvSpPr>
          <p:cNvPr id="471" name="Google Shape;471;p14"/>
          <p:cNvSpPr/>
          <p:nvPr/>
        </p:nvSpPr>
        <p:spPr>
          <a:xfrm>
            <a:off x="6096000" y="1680840"/>
            <a:ext cx="5866500" cy="2862282"/>
          </a:xfrm>
          <a:prstGeom prst="rect">
            <a:avLst/>
          </a:prstGeom>
          <a:noFill/>
          <a:ln>
            <a:noFill/>
          </a:ln>
        </p:spPr>
        <p:txBody>
          <a:bodyPr anchorCtr="0" anchor="t" bIns="45700" lIns="91425" spcFirstLastPara="1" rIns="91425" wrap="square" tIns="45700">
            <a:spAutoFit/>
          </a:bodyPr>
          <a:lstStyle/>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C’est une </a:t>
            </a:r>
            <a:r>
              <a:rPr b="1" i="0" lang="fr-FR" sz="1500" u="none" cap="none" strike="noStrike">
                <a:solidFill>
                  <a:schemeClr val="dk1"/>
                </a:solidFill>
                <a:latin typeface="Calibri"/>
                <a:ea typeface="Calibri"/>
                <a:cs typeface="Calibri"/>
                <a:sym typeface="Calibri"/>
              </a:rPr>
              <a:t>touche à 5</a:t>
            </a:r>
            <a:r>
              <a:rPr b="0" i="0" lang="fr-FR" sz="1500" u="none" cap="none" strike="noStrike">
                <a:solidFill>
                  <a:schemeClr val="dk1"/>
                </a:solidFill>
                <a:latin typeface="Calibri"/>
                <a:ea typeface="Calibri"/>
                <a:cs typeface="Calibri"/>
                <a:sym typeface="Calibri"/>
              </a:rPr>
              <a:t>, au </a:t>
            </a:r>
            <a:r>
              <a:rPr b="1" i="0" lang="fr-FR" sz="1500" u="none" cap="none" strike="noStrike">
                <a:solidFill>
                  <a:schemeClr val="dk1"/>
                </a:solidFill>
                <a:latin typeface="Calibri"/>
                <a:ea typeface="Calibri"/>
                <a:cs typeface="Calibri"/>
                <a:sym typeface="Calibri"/>
              </a:rPr>
              <a:t>milieu</a:t>
            </a:r>
            <a:r>
              <a:rPr b="0" i="0" lang="fr-FR" sz="1500" u="none" cap="none" strike="noStrike">
                <a:solidFill>
                  <a:schemeClr val="dk1"/>
                </a:solidFill>
                <a:latin typeface="Calibri"/>
                <a:ea typeface="Calibri"/>
                <a:cs typeface="Calibri"/>
                <a:sym typeface="Calibri"/>
              </a:rPr>
              <a:t> de l’alignement, </a:t>
            </a:r>
            <a:r>
              <a:rPr b="1" i="0" lang="fr-FR" sz="1500" u="none" cap="none" strike="noStrike">
                <a:solidFill>
                  <a:schemeClr val="dk1"/>
                </a:solidFill>
                <a:latin typeface="Calibri"/>
                <a:ea typeface="Calibri"/>
                <a:cs typeface="Calibri"/>
                <a:sym typeface="Calibri"/>
              </a:rPr>
              <a:t>pour le bloc L-S-L</a:t>
            </a:r>
            <a:endParaRPr b="0" i="0" sz="1500" u="none" cap="none" strike="noStrike">
              <a:solidFill>
                <a:schemeClr val="dk1"/>
              </a:solidFill>
              <a:latin typeface="Calibri"/>
              <a:ea typeface="Calibri"/>
              <a:cs typeface="Calibri"/>
              <a:sym typeface="Calibri"/>
            </a:endParaRPr>
          </a:p>
          <a:p>
            <a:pPr indent="0" lvl="0" marL="268288" marR="0" rtl="0" algn="just">
              <a:lnSpc>
                <a:spcPct val="100000"/>
              </a:lnSpc>
              <a:spcBef>
                <a:spcPts val="0"/>
              </a:spcBef>
              <a:spcAft>
                <a:spcPts val="0"/>
              </a:spcAft>
              <a:buClr>
                <a:srgbClr val="000000"/>
              </a:buClr>
              <a:buSzPts val="1500"/>
              <a:buFont typeface="Arial"/>
              <a:buNone/>
            </a:pPr>
            <a:r>
              <a:rPr b="0" i="0" lang="fr-FR" sz="1500" u="none" cap="none" strike="noStrike">
                <a:solidFill>
                  <a:schemeClr val="dk1"/>
                </a:solidFill>
                <a:latin typeface="Calibri"/>
                <a:ea typeface="Calibri"/>
                <a:cs typeface="Calibri"/>
                <a:sym typeface="Calibri"/>
              </a:rPr>
              <a:t>Le saut se fait </a:t>
            </a:r>
            <a:r>
              <a:rPr b="1" i="0" lang="fr-FR" sz="1500" u="none" cap="none" strike="noStrike">
                <a:solidFill>
                  <a:schemeClr val="dk1"/>
                </a:solidFill>
                <a:latin typeface="Calibri"/>
                <a:ea typeface="Calibri"/>
                <a:cs typeface="Calibri"/>
                <a:sym typeface="Calibri"/>
              </a:rPr>
              <a:t>sur place</a:t>
            </a:r>
            <a:r>
              <a:rPr b="0" i="0" lang="fr-FR" sz="1500" u="none" cap="none" strike="noStrike">
                <a:solidFill>
                  <a:schemeClr val="dk1"/>
                </a:solidFill>
                <a:latin typeface="Calibri"/>
                <a:ea typeface="Calibri"/>
                <a:cs typeface="Calibri"/>
                <a:sym typeface="Calibri"/>
              </a:rPr>
              <a:t>, </a:t>
            </a:r>
            <a:r>
              <a:rPr b="1" i="0" lang="fr-FR" sz="1500" u="none" cap="none" strike="noStrike">
                <a:solidFill>
                  <a:schemeClr val="dk1"/>
                </a:solidFill>
                <a:latin typeface="Calibri"/>
                <a:ea typeface="Calibri"/>
                <a:cs typeface="Calibri"/>
                <a:sym typeface="Calibri"/>
              </a:rPr>
              <a:t>rapidement</a:t>
            </a:r>
            <a:r>
              <a:rPr b="0" i="0" lang="fr-FR" sz="1500" u="none" cap="none" strike="noStrike">
                <a:solidFill>
                  <a:schemeClr val="dk1"/>
                </a:solidFill>
                <a:latin typeface="Calibri"/>
                <a:ea typeface="Calibri"/>
                <a:cs typeface="Calibri"/>
                <a:sym typeface="Calibri"/>
              </a:rPr>
              <a:t> après l’annonce</a:t>
            </a:r>
            <a:endParaRPr b="1" i="0" sz="1500" u="none" cap="none" strike="noStrike">
              <a:solidFill>
                <a:schemeClr val="dk1"/>
              </a:solidFill>
              <a:latin typeface="Calibri"/>
              <a:ea typeface="Calibri"/>
              <a:cs typeface="Calibri"/>
              <a:sym typeface="Calibri"/>
            </a:endParaRPr>
          </a:p>
          <a:p>
            <a:pPr indent="0" lvl="0" marL="268288" marR="0" rtl="0" algn="just">
              <a:lnSpc>
                <a:spcPct val="100000"/>
              </a:lnSpc>
              <a:spcBef>
                <a:spcPts val="0"/>
              </a:spcBef>
              <a:spcAft>
                <a:spcPts val="0"/>
              </a:spcAft>
              <a:buClr>
                <a:srgbClr val="000000"/>
              </a:buClr>
              <a:buSzPts val="1500"/>
              <a:buFont typeface="Arial"/>
              <a:buNone/>
            </a:pPr>
            <a:r>
              <a:rPr b="1" i="0" lang="fr-FR" sz="1500" u="none" cap="none" strike="noStrike">
                <a:solidFill>
                  <a:schemeClr val="dk1"/>
                </a:solidFill>
                <a:latin typeface="Calibri"/>
                <a:ea typeface="Calibri"/>
                <a:cs typeface="Calibri"/>
                <a:sym typeface="Calibri"/>
              </a:rPr>
              <a:t>Passe directement pour le 9</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Les autres joueuses se mettent à disposition du 10, pour attaquer la zone du 10 adverse</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a:t>
            </a:r>
            <a:r>
              <a:rPr b="1" i="0" lang="fr-FR" sz="1500" u="none" cap="none" strike="noStrike">
                <a:solidFill>
                  <a:schemeClr val="dk1"/>
                </a:solidFill>
                <a:latin typeface="Calibri"/>
                <a:ea typeface="Calibri"/>
                <a:cs typeface="Calibri"/>
                <a:sym typeface="Calibri"/>
              </a:rPr>
              <a:t>bloc de saut </a:t>
            </a:r>
            <a:r>
              <a:rPr b="0" i="0" lang="fr-FR" sz="1500" u="none" cap="none" strike="noStrike">
                <a:solidFill>
                  <a:schemeClr val="dk1"/>
                </a:solidFill>
                <a:latin typeface="Calibri"/>
                <a:ea typeface="Calibri"/>
                <a:cs typeface="Calibri"/>
                <a:sym typeface="Calibri"/>
              </a:rPr>
              <a:t>reste </a:t>
            </a:r>
            <a:r>
              <a:rPr b="1" i="0" lang="fr-FR" sz="1500" u="none" cap="none" strike="noStrike">
                <a:solidFill>
                  <a:schemeClr val="dk1"/>
                </a:solidFill>
                <a:latin typeface="Calibri"/>
                <a:ea typeface="Calibri"/>
                <a:cs typeface="Calibri"/>
                <a:sym typeface="Calibri"/>
              </a:rPr>
              <a:t>sur place</a:t>
            </a:r>
            <a:r>
              <a:rPr b="0" i="0" lang="fr-FR" sz="1500" u="none" cap="none" strike="noStrike">
                <a:solidFill>
                  <a:schemeClr val="dk1"/>
                </a:solidFill>
                <a:latin typeface="Calibri"/>
                <a:ea typeface="Calibri"/>
                <a:cs typeface="Calibri"/>
                <a:sym typeface="Calibri"/>
              </a:rPr>
              <a:t>, </a:t>
            </a:r>
            <a:r>
              <a:rPr b="1" i="0" lang="fr-FR" sz="1500" u="none" cap="none" strike="noStrike">
                <a:solidFill>
                  <a:schemeClr val="dk1"/>
                </a:solidFill>
                <a:latin typeface="Calibri"/>
                <a:ea typeface="Calibri"/>
                <a:cs typeface="Calibri"/>
                <a:sym typeface="Calibri"/>
              </a:rPr>
              <a:t>les non-concernés </a:t>
            </a:r>
            <a:r>
              <a:rPr b="0" i="0" lang="fr-FR" sz="1500" u="none" cap="none" strike="noStrike">
                <a:solidFill>
                  <a:schemeClr val="dk1"/>
                </a:solidFill>
                <a:latin typeface="Calibri"/>
                <a:ea typeface="Calibri"/>
                <a:cs typeface="Calibri"/>
                <a:sym typeface="Calibri"/>
              </a:rPr>
              <a:t>vont se mettre </a:t>
            </a:r>
            <a:r>
              <a:rPr b="1" i="0" lang="fr-FR" sz="1500" u="none" cap="none" strike="noStrike">
                <a:solidFill>
                  <a:schemeClr val="dk1"/>
                </a:solidFill>
                <a:latin typeface="Calibri"/>
                <a:ea typeface="Calibri"/>
                <a:cs typeface="Calibri"/>
                <a:sym typeface="Calibri"/>
              </a:rPr>
              <a:t>à disposition des ¾, en fonction du choix du 10. </a:t>
            </a:r>
            <a:endParaRPr b="0" i="0" sz="1500" u="none" cap="none" strike="noStrike">
              <a:solidFill>
                <a:srgbClr val="00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t/>
            </a:r>
            <a:endParaRPr b="1" i="0" sz="1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rPr b="0" i="1" lang="fr-FR" sz="1500" u="none" cap="none" strike="noStrike">
                <a:solidFill>
                  <a:schemeClr val="dk1"/>
                </a:solidFill>
                <a:latin typeface="Calibri"/>
                <a:ea typeface="Calibri"/>
                <a:cs typeface="Calibri"/>
                <a:sym typeface="Calibri"/>
              </a:rPr>
              <a:t>Les avants pourront être utiliser en 10 + pour venir attaquer le centre du terrain. </a:t>
            </a:r>
            <a:endParaRPr b="0" i="0" sz="1500" u="none" cap="none" strike="noStrike">
              <a:solidFill>
                <a:srgbClr val="00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rPr b="0" i="1" lang="fr-FR" sz="1500" u="none" cap="none" strike="noStrike">
                <a:solidFill>
                  <a:schemeClr val="dk1"/>
                </a:solidFill>
                <a:latin typeface="Calibri"/>
                <a:ea typeface="Calibri"/>
                <a:cs typeface="Calibri"/>
                <a:sym typeface="Calibri"/>
              </a:rPr>
              <a:t>On peut également leur demander de se mettre dans le dos des ¾ pour être soit soutien soit +1.</a:t>
            </a:r>
            <a:endParaRPr b="0" i="0" sz="1500" u="none" cap="none" strike="noStrike">
              <a:solidFill>
                <a:srgbClr val="000000"/>
              </a:solidFill>
              <a:latin typeface="Calibri"/>
              <a:ea typeface="Calibri"/>
              <a:cs typeface="Calibri"/>
              <a:sym typeface="Calibri"/>
            </a:endParaRPr>
          </a:p>
        </p:txBody>
      </p:sp>
      <p:sp>
        <p:nvSpPr>
          <p:cNvPr id="472" name="Google Shape;472;p14"/>
          <p:cNvSpPr/>
          <p:nvPr/>
        </p:nvSpPr>
        <p:spPr>
          <a:xfrm>
            <a:off x="2411307" y="3787617"/>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lt1"/>
                </a:solidFill>
                <a:latin typeface="Arial"/>
                <a:ea typeface="Arial"/>
                <a:cs typeface="Arial"/>
                <a:sym typeface="Arial"/>
              </a:rPr>
              <a:t>9</a:t>
            </a:r>
            <a:endParaRPr b="0" i="0" sz="1400" u="none" cap="none" strike="noStrike">
              <a:solidFill>
                <a:srgbClr val="000000"/>
              </a:solidFill>
              <a:latin typeface="Arial"/>
              <a:ea typeface="Arial"/>
              <a:cs typeface="Arial"/>
              <a:sym typeface="Arial"/>
            </a:endParaRPr>
          </a:p>
        </p:txBody>
      </p:sp>
      <p:sp>
        <p:nvSpPr>
          <p:cNvPr id="473" name="Google Shape;473;p14"/>
          <p:cNvSpPr/>
          <p:nvPr/>
        </p:nvSpPr>
        <p:spPr>
          <a:xfrm>
            <a:off x="4064100" y="4352925"/>
            <a:ext cx="441074" cy="32385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lt1"/>
                </a:solidFill>
                <a:latin typeface="Arial"/>
                <a:ea typeface="Arial"/>
                <a:cs typeface="Arial"/>
                <a:sym typeface="Arial"/>
              </a:rPr>
              <a:t>10</a:t>
            </a:r>
            <a:endParaRPr b="0" i="0" sz="1100" u="none" cap="none" strike="noStrike">
              <a:solidFill>
                <a:schemeClr val="lt1"/>
              </a:solidFill>
              <a:latin typeface="Arial"/>
              <a:ea typeface="Arial"/>
              <a:cs typeface="Arial"/>
              <a:sym typeface="Arial"/>
            </a:endParaRPr>
          </a:p>
        </p:txBody>
      </p:sp>
      <p:pic>
        <p:nvPicPr>
          <p:cNvPr id="474" name="Google Shape;474;p14"/>
          <p:cNvPicPr preferRelativeResize="0"/>
          <p:nvPr/>
        </p:nvPicPr>
        <p:blipFill rotWithShape="1">
          <a:blip r:embed="rId3">
            <a:alphaModFix/>
          </a:blip>
          <a:srcRect b="0" l="0" r="0" t="0"/>
          <a:stretch/>
        </p:blipFill>
        <p:spPr>
          <a:xfrm>
            <a:off x="29160" y="91440"/>
            <a:ext cx="1275480" cy="1236600"/>
          </a:xfrm>
          <a:prstGeom prst="rect">
            <a:avLst/>
          </a:prstGeom>
          <a:noFill/>
          <a:ln>
            <a:noFill/>
          </a:ln>
        </p:spPr>
      </p:pic>
      <p:cxnSp>
        <p:nvCxnSpPr>
          <p:cNvPr id="475" name="Google Shape;475;p14"/>
          <p:cNvCxnSpPr/>
          <p:nvPr/>
        </p:nvCxnSpPr>
        <p:spPr>
          <a:xfrm>
            <a:off x="1500361" y="4004270"/>
            <a:ext cx="0" cy="563113"/>
          </a:xfrm>
          <a:prstGeom prst="straightConnector1">
            <a:avLst/>
          </a:prstGeom>
          <a:noFill/>
          <a:ln cap="flat" cmpd="sng" w="19050">
            <a:solidFill>
              <a:schemeClr val="lt1"/>
            </a:solidFill>
            <a:prstDash val="solid"/>
            <a:round/>
            <a:headEnd len="sm" w="sm" type="none"/>
            <a:tailEnd len="sm" w="sm" type="none"/>
          </a:ln>
        </p:spPr>
      </p:cxnSp>
      <p:cxnSp>
        <p:nvCxnSpPr>
          <p:cNvPr id="476" name="Google Shape;476;p14"/>
          <p:cNvCxnSpPr/>
          <p:nvPr/>
        </p:nvCxnSpPr>
        <p:spPr>
          <a:xfrm>
            <a:off x="1500361" y="4789360"/>
            <a:ext cx="0" cy="563113"/>
          </a:xfrm>
          <a:prstGeom prst="straightConnector1">
            <a:avLst/>
          </a:prstGeom>
          <a:noFill/>
          <a:ln cap="flat" cmpd="sng" w="19050">
            <a:solidFill>
              <a:schemeClr val="lt1"/>
            </a:solidFill>
            <a:prstDash val="solid"/>
            <a:round/>
            <a:headEnd len="sm" w="sm" type="none"/>
            <a:tailEnd len="sm" w="sm" type="none"/>
          </a:ln>
        </p:spPr>
      </p:cxnSp>
      <p:cxnSp>
        <p:nvCxnSpPr>
          <p:cNvPr id="477" name="Google Shape;477;p14"/>
          <p:cNvCxnSpPr/>
          <p:nvPr/>
        </p:nvCxnSpPr>
        <p:spPr>
          <a:xfrm>
            <a:off x="1500361" y="5537505"/>
            <a:ext cx="0" cy="563113"/>
          </a:xfrm>
          <a:prstGeom prst="straightConnector1">
            <a:avLst/>
          </a:prstGeom>
          <a:noFill/>
          <a:ln cap="flat" cmpd="sng" w="19050">
            <a:solidFill>
              <a:schemeClr val="lt1"/>
            </a:solidFill>
            <a:prstDash val="solid"/>
            <a:round/>
            <a:headEnd len="sm" w="sm" type="none"/>
            <a:tailEnd len="sm" w="sm" type="none"/>
          </a:ln>
        </p:spPr>
      </p:cxnSp>
      <p:cxnSp>
        <p:nvCxnSpPr>
          <p:cNvPr id="478" name="Google Shape;478;p14"/>
          <p:cNvCxnSpPr/>
          <p:nvPr/>
        </p:nvCxnSpPr>
        <p:spPr>
          <a:xfrm>
            <a:off x="1513667" y="1719534"/>
            <a:ext cx="0" cy="563113"/>
          </a:xfrm>
          <a:prstGeom prst="straightConnector1">
            <a:avLst/>
          </a:prstGeom>
          <a:noFill/>
          <a:ln cap="flat" cmpd="sng" w="19050">
            <a:solidFill>
              <a:schemeClr val="lt1"/>
            </a:solidFill>
            <a:prstDash val="solid"/>
            <a:round/>
            <a:headEnd len="sm" w="sm" type="none"/>
            <a:tailEnd len="sm" w="sm" type="none"/>
          </a:ln>
        </p:spPr>
      </p:cxnSp>
      <p:cxnSp>
        <p:nvCxnSpPr>
          <p:cNvPr id="479" name="Google Shape;479;p14"/>
          <p:cNvCxnSpPr/>
          <p:nvPr/>
        </p:nvCxnSpPr>
        <p:spPr>
          <a:xfrm>
            <a:off x="1513667" y="2498215"/>
            <a:ext cx="0" cy="563113"/>
          </a:xfrm>
          <a:prstGeom prst="straightConnector1">
            <a:avLst/>
          </a:prstGeom>
          <a:noFill/>
          <a:ln cap="flat" cmpd="sng" w="19050">
            <a:solidFill>
              <a:schemeClr val="lt1"/>
            </a:solidFill>
            <a:prstDash val="solid"/>
            <a:round/>
            <a:headEnd len="sm" w="sm" type="none"/>
            <a:tailEnd len="sm" w="sm" type="none"/>
          </a:ln>
        </p:spPr>
      </p:cxnSp>
      <p:cxnSp>
        <p:nvCxnSpPr>
          <p:cNvPr id="480" name="Google Shape;480;p14"/>
          <p:cNvCxnSpPr/>
          <p:nvPr/>
        </p:nvCxnSpPr>
        <p:spPr>
          <a:xfrm>
            <a:off x="1513667" y="3293793"/>
            <a:ext cx="0" cy="563113"/>
          </a:xfrm>
          <a:prstGeom prst="straightConnector1">
            <a:avLst/>
          </a:prstGeom>
          <a:noFill/>
          <a:ln cap="flat" cmpd="sng" w="19050">
            <a:solidFill>
              <a:schemeClr val="lt1"/>
            </a:solidFill>
            <a:prstDash val="solid"/>
            <a:round/>
            <a:headEnd len="sm" w="sm" type="none"/>
            <a:tailEnd len="sm" w="sm" type="none"/>
          </a:ln>
        </p:spPr>
      </p:cxn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4" name="Shape 484"/>
        <p:cNvGrpSpPr/>
        <p:nvPr/>
      </p:nvGrpSpPr>
      <p:grpSpPr>
        <a:xfrm>
          <a:off x="0" y="0"/>
          <a:ext cx="0" cy="0"/>
          <a:chOff x="0" y="0"/>
          <a:chExt cx="0" cy="0"/>
        </a:xfrm>
      </p:grpSpPr>
      <p:sp>
        <p:nvSpPr>
          <p:cNvPr id="485" name="Google Shape;485;p15"/>
          <p:cNvSpPr txBox="1"/>
          <p:nvPr>
            <p:ph type="title"/>
          </p:nvPr>
        </p:nvSpPr>
        <p:spPr>
          <a:xfrm>
            <a:off x="1524180" y="370005"/>
            <a:ext cx="9143640" cy="830145"/>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4400"/>
              <a:buFont typeface="Impact"/>
              <a:buNone/>
            </a:pPr>
            <a:r>
              <a:rPr b="1" lang="fr-FR">
                <a:latin typeface="Impact"/>
                <a:ea typeface="Impact"/>
                <a:cs typeface="Impact"/>
                <a:sym typeface="Impact"/>
              </a:rPr>
              <a:t>TOULOUSE 2</a:t>
            </a:r>
            <a:endParaRPr/>
          </a:p>
        </p:txBody>
      </p:sp>
      <p:sp>
        <p:nvSpPr>
          <p:cNvPr id="486" name="Google Shape;486;p15"/>
          <p:cNvSpPr txBox="1"/>
          <p:nvPr/>
        </p:nvSpPr>
        <p:spPr>
          <a:xfrm>
            <a:off x="714240" y="1690560"/>
            <a:ext cx="5157360" cy="449856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cxnSp>
        <p:nvCxnSpPr>
          <p:cNvPr id="487" name="Google Shape;487;p15"/>
          <p:cNvCxnSpPr/>
          <p:nvPr/>
        </p:nvCxnSpPr>
        <p:spPr>
          <a:xfrm flipH="1">
            <a:off x="1038809" y="1680840"/>
            <a:ext cx="12750" cy="4508280"/>
          </a:xfrm>
          <a:prstGeom prst="straightConnector1">
            <a:avLst/>
          </a:prstGeom>
          <a:noFill/>
          <a:ln cap="flat" cmpd="sng" w="28425">
            <a:solidFill>
              <a:schemeClr val="lt1"/>
            </a:solidFill>
            <a:prstDash val="solid"/>
            <a:round/>
            <a:headEnd len="sm" w="sm" type="none"/>
            <a:tailEnd len="sm" w="sm" type="none"/>
          </a:ln>
        </p:spPr>
      </p:cxnSp>
      <p:sp>
        <p:nvSpPr>
          <p:cNvPr id="488" name="Google Shape;488;p15"/>
          <p:cNvSpPr/>
          <p:nvPr/>
        </p:nvSpPr>
        <p:spPr>
          <a:xfrm>
            <a:off x="2314988" y="2895595"/>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489" name="Google Shape;489;p15"/>
          <p:cNvSpPr/>
          <p:nvPr/>
        </p:nvSpPr>
        <p:spPr>
          <a:xfrm>
            <a:off x="2692985" y="2895596"/>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490" name="Google Shape;490;p15"/>
          <p:cNvSpPr/>
          <p:nvPr/>
        </p:nvSpPr>
        <p:spPr>
          <a:xfrm>
            <a:off x="3116997" y="2895596"/>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L</a:t>
            </a:r>
            <a:endParaRPr b="0" i="0" sz="1100" u="none" cap="none" strike="noStrike">
              <a:solidFill>
                <a:schemeClr val="dk1"/>
              </a:solidFill>
              <a:latin typeface="Arial"/>
              <a:ea typeface="Arial"/>
              <a:cs typeface="Arial"/>
              <a:sym typeface="Arial"/>
            </a:endParaRPr>
          </a:p>
        </p:txBody>
      </p:sp>
      <p:sp>
        <p:nvSpPr>
          <p:cNvPr id="491" name="Google Shape;491;p15"/>
          <p:cNvSpPr/>
          <p:nvPr/>
        </p:nvSpPr>
        <p:spPr>
          <a:xfrm>
            <a:off x="3555882" y="2895596"/>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S</a:t>
            </a:r>
            <a:endParaRPr b="0" i="0" sz="1100" u="none" cap="none" strike="noStrike">
              <a:solidFill>
                <a:schemeClr val="dk1"/>
              </a:solidFill>
              <a:latin typeface="Arial"/>
              <a:ea typeface="Arial"/>
              <a:cs typeface="Arial"/>
              <a:sym typeface="Arial"/>
            </a:endParaRPr>
          </a:p>
        </p:txBody>
      </p:sp>
      <p:sp>
        <p:nvSpPr>
          <p:cNvPr id="492" name="Google Shape;492;p15"/>
          <p:cNvSpPr/>
          <p:nvPr/>
        </p:nvSpPr>
        <p:spPr>
          <a:xfrm>
            <a:off x="3977443" y="2895596"/>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L</a:t>
            </a:r>
            <a:endParaRPr b="0" i="0" sz="1400" u="none" cap="none" strike="noStrike">
              <a:solidFill>
                <a:srgbClr val="000000"/>
              </a:solidFill>
              <a:latin typeface="Arial"/>
              <a:ea typeface="Arial"/>
              <a:cs typeface="Arial"/>
              <a:sym typeface="Arial"/>
            </a:endParaRPr>
          </a:p>
        </p:txBody>
      </p:sp>
      <p:sp>
        <p:nvSpPr>
          <p:cNvPr id="493" name="Google Shape;493;p15"/>
          <p:cNvSpPr/>
          <p:nvPr/>
        </p:nvSpPr>
        <p:spPr>
          <a:xfrm>
            <a:off x="706977" y="2600871"/>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lt1"/>
                </a:solidFill>
                <a:latin typeface="Arial"/>
                <a:ea typeface="Arial"/>
                <a:cs typeface="Arial"/>
                <a:sym typeface="Arial"/>
              </a:rPr>
              <a:t>2</a:t>
            </a:r>
            <a:endParaRPr b="0" i="0" sz="1400" u="none" cap="none" strike="noStrike">
              <a:solidFill>
                <a:srgbClr val="000000"/>
              </a:solidFill>
              <a:latin typeface="Arial"/>
              <a:ea typeface="Arial"/>
              <a:cs typeface="Arial"/>
              <a:sym typeface="Arial"/>
            </a:endParaRPr>
          </a:p>
        </p:txBody>
      </p:sp>
      <p:sp>
        <p:nvSpPr>
          <p:cNvPr id="494" name="Google Shape;494;p15"/>
          <p:cNvSpPr/>
          <p:nvPr/>
        </p:nvSpPr>
        <p:spPr>
          <a:xfrm>
            <a:off x="6096000" y="1680840"/>
            <a:ext cx="5866500" cy="2862282"/>
          </a:xfrm>
          <a:prstGeom prst="rect">
            <a:avLst/>
          </a:prstGeom>
          <a:noFill/>
          <a:ln>
            <a:noFill/>
          </a:ln>
        </p:spPr>
        <p:txBody>
          <a:bodyPr anchorCtr="0" anchor="t" bIns="45700" lIns="91425" spcFirstLastPara="1" rIns="91425" wrap="square" tIns="45700">
            <a:spAutoFit/>
          </a:bodyPr>
          <a:lstStyle/>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C’est une </a:t>
            </a:r>
            <a:r>
              <a:rPr b="1" i="0" lang="fr-FR" sz="1500" u="none" cap="none" strike="noStrike">
                <a:solidFill>
                  <a:schemeClr val="dk1"/>
                </a:solidFill>
                <a:latin typeface="Calibri"/>
                <a:ea typeface="Calibri"/>
                <a:cs typeface="Calibri"/>
                <a:sym typeface="Calibri"/>
              </a:rPr>
              <a:t>touche à 5</a:t>
            </a:r>
            <a:r>
              <a:rPr b="0" i="0" lang="fr-FR" sz="1500" u="none" cap="none" strike="noStrike">
                <a:solidFill>
                  <a:schemeClr val="dk1"/>
                </a:solidFill>
                <a:latin typeface="Calibri"/>
                <a:ea typeface="Calibri"/>
                <a:cs typeface="Calibri"/>
                <a:sym typeface="Calibri"/>
              </a:rPr>
              <a:t>, au </a:t>
            </a:r>
            <a:r>
              <a:rPr b="1" i="0" lang="fr-FR" sz="1500" u="none" cap="none" strike="noStrike">
                <a:solidFill>
                  <a:schemeClr val="dk1"/>
                </a:solidFill>
                <a:latin typeface="Calibri"/>
                <a:ea typeface="Calibri"/>
                <a:cs typeface="Calibri"/>
                <a:sym typeface="Calibri"/>
              </a:rPr>
              <a:t>fond</a:t>
            </a:r>
            <a:r>
              <a:rPr b="0" i="0" lang="fr-FR" sz="1500" u="none" cap="none" strike="noStrike">
                <a:solidFill>
                  <a:schemeClr val="dk1"/>
                </a:solidFill>
                <a:latin typeface="Calibri"/>
                <a:ea typeface="Calibri"/>
                <a:cs typeface="Calibri"/>
                <a:sym typeface="Calibri"/>
              </a:rPr>
              <a:t> de l’alignement, </a:t>
            </a:r>
            <a:r>
              <a:rPr b="1" i="0" lang="fr-FR" sz="1500" u="none" cap="none" strike="noStrike">
                <a:solidFill>
                  <a:schemeClr val="dk1"/>
                </a:solidFill>
                <a:latin typeface="Calibri"/>
                <a:ea typeface="Calibri"/>
                <a:cs typeface="Calibri"/>
                <a:sym typeface="Calibri"/>
              </a:rPr>
              <a:t>pour le bloc L-S-L</a:t>
            </a:r>
            <a:endParaRPr b="0" i="0" sz="1500" u="none" cap="none" strike="noStrike">
              <a:solidFill>
                <a:schemeClr val="dk1"/>
              </a:solidFill>
              <a:latin typeface="Calibri"/>
              <a:ea typeface="Calibri"/>
              <a:cs typeface="Calibri"/>
              <a:sym typeface="Calibri"/>
            </a:endParaRPr>
          </a:p>
          <a:p>
            <a:pPr indent="0" lvl="0" marL="268288" marR="0" rtl="0" algn="just">
              <a:lnSpc>
                <a:spcPct val="100000"/>
              </a:lnSpc>
              <a:spcBef>
                <a:spcPts val="0"/>
              </a:spcBef>
              <a:spcAft>
                <a:spcPts val="0"/>
              </a:spcAft>
              <a:buClr>
                <a:srgbClr val="000000"/>
              </a:buClr>
              <a:buSzPts val="1500"/>
              <a:buFont typeface="Arial"/>
              <a:buNone/>
            </a:pPr>
            <a:r>
              <a:rPr b="0" i="0" lang="fr-FR" sz="1500" u="none" cap="none" strike="noStrike">
                <a:solidFill>
                  <a:schemeClr val="dk1"/>
                </a:solidFill>
                <a:latin typeface="Calibri"/>
                <a:ea typeface="Calibri"/>
                <a:cs typeface="Calibri"/>
                <a:sym typeface="Calibri"/>
              </a:rPr>
              <a:t>Le saut se fait </a:t>
            </a:r>
            <a:r>
              <a:rPr b="1" i="0" lang="fr-FR" sz="1500" u="none" cap="none" strike="noStrike">
                <a:solidFill>
                  <a:schemeClr val="dk1"/>
                </a:solidFill>
                <a:latin typeface="Calibri"/>
                <a:ea typeface="Calibri"/>
                <a:cs typeface="Calibri"/>
                <a:sym typeface="Calibri"/>
              </a:rPr>
              <a:t>sur place</a:t>
            </a:r>
            <a:r>
              <a:rPr b="0" i="0" lang="fr-FR" sz="1500" u="none" cap="none" strike="noStrike">
                <a:solidFill>
                  <a:schemeClr val="dk1"/>
                </a:solidFill>
                <a:latin typeface="Calibri"/>
                <a:ea typeface="Calibri"/>
                <a:cs typeface="Calibri"/>
                <a:sym typeface="Calibri"/>
              </a:rPr>
              <a:t>, </a:t>
            </a:r>
            <a:r>
              <a:rPr b="1" i="0" lang="fr-FR" sz="1500" u="none" cap="none" strike="noStrike">
                <a:solidFill>
                  <a:schemeClr val="dk1"/>
                </a:solidFill>
                <a:latin typeface="Calibri"/>
                <a:ea typeface="Calibri"/>
                <a:cs typeface="Calibri"/>
                <a:sym typeface="Calibri"/>
              </a:rPr>
              <a:t>rapidement</a:t>
            </a:r>
            <a:r>
              <a:rPr b="0" i="0" lang="fr-FR" sz="1500" u="none" cap="none" strike="noStrike">
                <a:solidFill>
                  <a:schemeClr val="dk1"/>
                </a:solidFill>
                <a:latin typeface="Calibri"/>
                <a:ea typeface="Calibri"/>
                <a:cs typeface="Calibri"/>
                <a:sym typeface="Calibri"/>
              </a:rPr>
              <a:t> après l’annonce</a:t>
            </a:r>
            <a:endParaRPr b="1" i="0" sz="1500" u="none" cap="none" strike="noStrike">
              <a:solidFill>
                <a:schemeClr val="dk1"/>
              </a:solidFill>
              <a:latin typeface="Calibri"/>
              <a:ea typeface="Calibri"/>
              <a:cs typeface="Calibri"/>
              <a:sym typeface="Calibri"/>
            </a:endParaRPr>
          </a:p>
          <a:p>
            <a:pPr indent="0" lvl="0" marL="268288" marR="0" rtl="0" algn="just">
              <a:lnSpc>
                <a:spcPct val="100000"/>
              </a:lnSpc>
              <a:spcBef>
                <a:spcPts val="0"/>
              </a:spcBef>
              <a:spcAft>
                <a:spcPts val="0"/>
              </a:spcAft>
              <a:buClr>
                <a:srgbClr val="000000"/>
              </a:buClr>
              <a:buSzPts val="1500"/>
              <a:buFont typeface="Arial"/>
              <a:buNone/>
            </a:pPr>
            <a:r>
              <a:rPr b="1" i="0" lang="fr-FR" sz="1500" u="none" cap="none" strike="noStrike">
                <a:solidFill>
                  <a:schemeClr val="dk1"/>
                </a:solidFill>
                <a:latin typeface="Calibri"/>
                <a:ea typeface="Calibri"/>
                <a:cs typeface="Calibri"/>
                <a:sym typeface="Calibri"/>
              </a:rPr>
              <a:t>Passe directement pour le 9</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Les autres joueuses se mettent à disposition du 10, pour attaquer la zone du 10 adverse</a:t>
            </a:r>
            <a:r>
              <a:rPr b="0" i="0" lang="fr-FR" sz="1500" u="none" cap="none" strike="noStrike">
                <a:solidFill>
                  <a:srgbClr val="000000"/>
                </a:solidFill>
                <a:latin typeface="Calibri"/>
                <a:ea typeface="Calibri"/>
                <a:cs typeface="Calibri"/>
                <a:sym typeface="Calibri"/>
              </a:rPr>
              <a:t>.</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a:t>
            </a:r>
            <a:r>
              <a:rPr b="1" i="0" lang="fr-FR" sz="1500" u="none" cap="none" strike="noStrike">
                <a:solidFill>
                  <a:schemeClr val="dk1"/>
                </a:solidFill>
                <a:latin typeface="Calibri"/>
                <a:ea typeface="Calibri"/>
                <a:cs typeface="Calibri"/>
                <a:sym typeface="Calibri"/>
              </a:rPr>
              <a:t>bloc de saut </a:t>
            </a:r>
            <a:r>
              <a:rPr b="0" i="0" lang="fr-FR" sz="1500" u="none" cap="none" strike="noStrike">
                <a:solidFill>
                  <a:schemeClr val="dk1"/>
                </a:solidFill>
                <a:latin typeface="Calibri"/>
                <a:ea typeface="Calibri"/>
                <a:cs typeface="Calibri"/>
                <a:sym typeface="Calibri"/>
              </a:rPr>
              <a:t>reste </a:t>
            </a:r>
            <a:r>
              <a:rPr b="1" i="0" lang="fr-FR" sz="1500" u="none" cap="none" strike="noStrike">
                <a:solidFill>
                  <a:schemeClr val="dk1"/>
                </a:solidFill>
                <a:latin typeface="Calibri"/>
                <a:ea typeface="Calibri"/>
                <a:cs typeface="Calibri"/>
                <a:sym typeface="Calibri"/>
              </a:rPr>
              <a:t>sur place</a:t>
            </a:r>
            <a:r>
              <a:rPr b="0" i="0" lang="fr-FR" sz="1500" u="none" cap="none" strike="noStrike">
                <a:solidFill>
                  <a:schemeClr val="dk1"/>
                </a:solidFill>
                <a:latin typeface="Calibri"/>
                <a:ea typeface="Calibri"/>
                <a:cs typeface="Calibri"/>
                <a:sym typeface="Calibri"/>
              </a:rPr>
              <a:t>, </a:t>
            </a:r>
            <a:r>
              <a:rPr b="1" i="0" lang="fr-FR" sz="1500" u="none" cap="none" strike="noStrike">
                <a:solidFill>
                  <a:schemeClr val="dk1"/>
                </a:solidFill>
                <a:latin typeface="Calibri"/>
                <a:ea typeface="Calibri"/>
                <a:cs typeface="Calibri"/>
                <a:sym typeface="Calibri"/>
              </a:rPr>
              <a:t>les non-concernés </a:t>
            </a:r>
            <a:r>
              <a:rPr b="0" i="0" lang="fr-FR" sz="1500" u="none" cap="none" strike="noStrike">
                <a:solidFill>
                  <a:schemeClr val="dk1"/>
                </a:solidFill>
                <a:latin typeface="Calibri"/>
                <a:ea typeface="Calibri"/>
                <a:cs typeface="Calibri"/>
                <a:sym typeface="Calibri"/>
              </a:rPr>
              <a:t>vont se mettre </a:t>
            </a:r>
            <a:r>
              <a:rPr b="1" i="0" lang="fr-FR" sz="1500" u="none" cap="none" strike="noStrike">
                <a:solidFill>
                  <a:schemeClr val="dk1"/>
                </a:solidFill>
                <a:latin typeface="Calibri"/>
                <a:ea typeface="Calibri"/>
                <a:cs typeface="Calibri"/>
                <a:sym typeface="Calibri"/>
              </a:rPr>
              <a:t>à disposition des ¾, en fonction du choix du 10. </a:t>
            </a:r>
            <a:endParaRPr b="0" i="0" sz="1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500"/>
              <a:buFont typeface="Arial"/>
              <a:buNone/>
            </a:pPr>
            <a:r>
              <a:t/>
            </a:r>
            <a:endParaRPr b="1" i="0" sz="1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500"/>
              <a:buFont typeface="Arial"/>
              <a:buNone/>
            </a:pPr>
            <a:r>
              <a:rPr b="0" i="1" lang="fr-FR" sz="1500" u="none" cap="none" strike="noStrike">
                <a:solidFill>
                  <a:schemeClr val="dk1"/>
                </a:solidFill>
                <a:latin typeface="Calibri"/>
                <a:ea typeface="Calibri"/>
                <a:cs typeface="Calibri"/>
                <a:sym typeface="Calibri"/>
              </a:rPr>
              <a:t>Les avants pourront être utiliser en 10 + pour venir attaquer le centre du terrain. </a:t>
            </a:r>
            <a:endParaRPr b="0" i="0" sz="1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500"/>
              <a:buFont typeface="Arial"/>
              <a:buNone/>
            </a:pPr>
            <a:r>
              <a:rPr b="0" i="1" lang="fr-FR" sz="1500" u="none" cap="none" strike="noStrike">
                <a:solidFill>
                  <a:schemeClr val="dk1"/>
                </a:solidFill>
                <a:latin typeface="Calibri"/>
                <a:ea typeface="Calibri"/>
                <a:cs typeface="Calibri"/>
                <a:sym typeface="Calibri"/>
              </a:rPr>
              <a:t>On peut également leur demander de se mettre dans le dos des ¾ pour être soit soutien soit +1.</a:t>
            </a:r>
            <a:endParaRPr b="0" i="0" sz="1500" u="none" cap="none" strike="noStrike">
              <a:solidFill>
                <a:srgbClr val="000000"/>
              </a:solidFill>
              <a:latin typeface="Calibri"/>
              <a:ea typeface="Calibri"/>
              <a:cs typeface="Calibri"/>
              <a:sym typeface="Calibri"/>
            </a:endParaRPr>
          </a:p>
        </p:txBody>
      </p:sp>
      <p:sp>
        <p:nvSpPr>
          <p:cNvPr id="495" name="Google Shape;495;p15"/>
          <p:cNvSpPr/>
          <p:nvPr/>
        </p:nvSpPr>
        <p:spPr>
          <a:xfrm>
            <a:off x="2411307" y="3787617"/>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lt1"/>
                </a:solidFill>
                <a:latin typeface="Arial"/>
                <a:ea typeface="Arial"/>
                <a:cs typeface="Arial"/>
                <a:sym typeface="Arial"/>
              </a:rPr>
              <a:t>9</a:t>
            </a:r>
            <a:endParaRPr b="0" i="0" sz="1400" u="none" cap="none" strike="noStrike">
              <a:solidFill>
                <a:srgbClr val="000000"/>
              </a:solidFill>
              <a:latin typeface="Arial"/>
              <a:ea typeface="Arial"/>
              <a:cs typeface="Arial"/>
              <a:sym typeface="Arial"/>
            </a:endParaRPr>
          </a:p>
        </p:txBody>
      </p:sp>
      <p:sp>
        <p:nvSpPr>
          <p:cNvPr id="496" name="Google Shape;496;p15"/>
          <p:cNvSpPr/>
          <p:nvPr/>
        </p:nvSpPr>
        <p:spPr>
          <a:xfrm>
            <a:off x="4064100" y="4352925"/>
            <a:ext cx="441074" cy="32385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lt1"/>
                </a:solidFill>
                <a:latin typeface="Arial"/>
                <a:ea typeface="Arial"/>
                <a:cs typeface="Arial"/>
                <a:sym typeface="Arial"/>
              </a:rPr>
              <a:t>10</a:t>
            </a:r>
            <a:endParaRPr b="0" i="0" sz="1100" u="none" cap="none" strike="noStrike">
              <a:solidFill>
                <a:schemeClr val="lt1"/>
              </a:solidFill>
              <a:latin typeface="Arial"/>
              <a:ea typeface="Arial"/>
              <a:cs typeface="Arial"/>
              <a:sym typeface="Arial"/>
            </a:endParaRPr>
          </a:p>
        </p:txBody>
      </p:sp>
      <p:pic>
        <p:nvPicPr>
          <p:cNvPr id="497" name="Google Shape;497;p15"/>
          <p:cNvPicPr preferRelativeResize="0"/>
          <p:nvPr/>
        </p:nvPicPr>
        <p:blipFill rotWithShape="1">
          <a:blip r:embed="rId3">
            <a:alphaModFix/>
          </a:blip>
          <a:srcRect b="0" l="0" r="0" t="0"/>
          <a:stretch/>
        </p:blipFill>
        <p:spPr>
          <a:xfrm>
            <a:off x="29160" y="91440"/>
            <a:ext cx="1275480" cy="1236600"/>
          </a:xfrm>
          <a:prstGeom prst="rect">
            <a:avLst/>
          </a:prstGeom>
          <a:noFill/>
          <a:ln>
            <a:noFill/>
          </a:ln>
        </p:spPr>
      </p:pic>
      <p:cxnSp>
        <p:nvCxnSpPr>
          <p:cNvPr id="498" name="Google Shape;498;p15"/>
          <p:cNvCxnSpPr/>
          <p:nvPr/>
        </p:nvCxnSpPr>
        <p:spPr>
          <a:xfrm>
            <a:off x="1500361" y="4004270"/>
            <a:ext cx="0" cy="563113"/>
          </a:xfrm>
          <a:prstGeom prst="straightConnector1">
            <a:avLst/>
          </a:prstGeom>
          <a:noFill/>
          <a:ln cap="flat" cmpd="sng" w="19050">
            <a:solidFill>
              <a:schemeClr val="lt1"/>
            </a:solidFill>
            <a:prstDash val="solid"/>
            <a:round/>
            <a:headEnd len="sm" w="sm" type="none"/>
            <a:tailEnd len="sm" w="sm" type="none"/>
          </a:ln>
        </p:spPr>
      </p:cxnSp>
      <p:cxnSp>
        <p:nvCxnSpPr>
          <p:cNvPr id="499" name="Google Shape;499;p15"/>
          <p:cNvCxnSpPr/>
          <p:nvPr/>
        </p:nvCxnSpPr>
        <p:spPr>
          <a:xfrm>
            <a:off x="1500361" y="4789360"/>
            <a:ext cx="0" cy="563113"/>
          </a:xfrm>
          <a:prstGeom prst="straightConnector1">
            <a:avLst/>
          </a:prstGeom>
          <a:noFill/>
          <a:ln cap="flat" cmpd="sng" w="19050">
            <a:solidFill>
              <a:schemeClr val="lt1"/>
            </a:solidFill>
            <a:prstDash val="solid"/>
            <a:round/>
            <a:headEnd len="sm" w="sm" type="none"/>
            <a:tailEnd len="sm" w="sm" type="none"/>
          </a:ln>
        </p:spPr>
      </p:cxnSp>
      <p:cxnSp>
        <p:nvCxnSpPr>
          <p:cNvPr id="500" name="Google Shape;500;p15"/>
          <p:cNvCxnSpPr/>
          <p:nvPr/>
        </p:nvCxnSpPr>
        <p:spPr>
          <a:xfrm>
            <a:off x="1500361" y="5537505"/>
            <a:ext cx="0" cy="563113"/>
          </a:xfrm>
          <a:prstGeom prst="straightConnector1">
            <a:avLst/>
          </a:prstGeom>
          <a:noFill/>
          <a:ln cap="flat" cmpd="sng" w="19050">
            <a:solidFill>
              <a:schemeClr val="lt1"/>
            </a:solidFill>
            <a:prstDash val="solid"/>
            <a:round/>
            <a:headEnd len="sm" w="sm" type="none"/>
            <a:tailEnd len="sm" w="sm" type="none"/>
          </a:ln>
        </p:spPr>
      </p:cxnSp>
      <p:cxnSp>
        <p:nvCxnSpPr>
          <p:cNvPr id="501" name="Google Shape;501;p15"/>
          <p:cNvCxnSpPr/>
          <p:nvPr/>
        </p:nvCxnSpPr>
        <p:spPr>
          <a:xfrm>
            <a:off x="1513667" y="1719534"/>
            <a:ext cx="0" cy="563113"/>
          </a:xfrm>
          <a:prstGeom prst="straightConnector1">
            <a:avLst/>
          </a:prstGeom>
          <a:noFill/>
          <a:ln cap="flat" cmpd="sng" w="19050">
            <a:solidFill>
              <a:schemeClr val="lt1"/>
            </a:solidFill>
            <a:prstDash val="solid"/>
            <a:round/>
            <a:headEnd len="sm" w="sm" type="none"/>
            <a:tailEnd len="sm" w="sm" type="none"/>
          </a:ln>
        </p:spPr>
      </p:cxnSp>
      <p:cxnSp>
        <p:nvCxnSpPr>
          <p:cNvPr id="502" name="Google Shape;502;p15"/>
          <p:cNvCxnSpPr/>
          <p:nvPr/>
        </p:nvCxnSpPr>
        <p:spPr>
          <a:xfrm>
            <a:off x="1513667" y="2498215"/>
            <a:ext cx="0" cy="563113"/>
          </a:xfrm>
          <a:prstGeom prst="straightConnector1">
            <a:avLst/>
          </a:prstGeom>
          <a:noFill/>
          <a:ln cap="flat" cmpd="sng" w="19050">
            <a:solidFill>
              <a:schemeClr val="lt1"/>
            </a:solidFill>
            <a:prstDash val="solid"/>
            <a:round/>
            <a:headEnd len="sm" w="sm" type="none"/>
            <a:tailEnd len="sm" w="sm" type="none"/>
          </a:ln>
        </p:spPr>
      </p:cxnSp>
      <p:cxnSp>
        <p:nvCxnSpPr>
          <p:cNvPr id="503" name="Google Shape;503;p15"/>
          <p:cNvCxnSpPr/>
          <p:nvPr/>
        </p:nvCxnSpPr>
        <p:spPr>
          <a:xfrm>
            <a:off x="1513667" y="3293793"/>
            <a:ext cx="0" cy="563113"/>
          </a:xfrm>
          <a:prstGeom prst="straightConnector1">
            <a:avLst/>
          </a:prstGeom>
          <a:noFill/>
          <a:ln cap="flat" cmpd="sng" w="19050">
            <a:solidFill>
              <a:schemeClr val="lt1"/>
            </a:solidFill>
            <a:prstDash val="solid"/>
            <a:round/>
            <a:headEnd len="sm" w="sm" type="none"/>
            <a:tailEnd len="sm" w="sm" type="none"/>
          </a:ln>
        </p:spPr>
      </p:cxn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7" name="Shape 507"/>
        <p:cNvGrpSpPr/>
        <p:nvPr/>
      </p:nvGrpSpPr>
      <p:grpSpPr>
        <a:xfrm>
          <a:off x="0" y="0"/>
          <a:ext cx="0" cy="0"/>
          <a:chOff x="0" y="0"/>
          <a:chExt cx="0" cy="0"/>
        </a:xfrm>
      </p:grpSpPr>
      <p:sp>
        <p:nvSpPr>
          <p:cNvPr id="508" name="Google Shape;508;p16"/>
          <p:cNvSpPr txBox="1"/>
          <p:nvPr>
            <p:ph type="title"/>
          </p:nvPr>
        </p:nvSpPr>
        <p:spPr>
          <a:xfrm>
            <a:off x="1524180" y="331905"/>
            <a:ext cx="9143640" cy="1039695"/>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4400"/>
              <a:buFont typeface="Impact"/>
              <a:buNone/>
            </a:pPr>
            <a:r>
              <a:rPr b="1" lang="fr-FR">
                <a:latin typeface="Impact"/>
                <a:ea typeface="Impact"/>
                <a:cs typeface="Impact"/>
                <a:sym typeface="Impact"/>
              </a:rPr>
              <a:t>MONTPELLIER</a:t>
            </a:r>
            <a:endParaRPr/>
          </a:p>
        </p:txBody>
      </p:sp>
      <p:sp>
        <p:nvSpPr>
          <p:cNvPr id="509" name="Google Shape;509;p16"/>
          <p:cNvSpPr txBox="1"/>
          <p:nvPr/>
        </p:nvSpPr>
        <p:spPr>
          <a:xfrm>
            <a:off x="714240" y="1690560"/>
            <a:ext cx="5157360" cy="449856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cxnSp>
        <p:nvCxnSpPr>
          <p:cNvPr id="510" name="Google Shape;510;p16"/>
          <p:cNvCxnSpPr/>
          <p:nvPr/>
        </p:nvCxnSpPr>
        <p:spPr>
          <a:xfrm flipH="1">
            <a:off x="1038809" y="1680840"/>
            <a:ext cx="12750" cy="4508280"/>
          </a:xfrm>
          <a:prstGeom prst="straightConnector1">
            <a:avLst/>
          </a:prstGeom>
          <a:noFill/>
          <a:ln cap="flat" cmpd="sng" w="28425">
            <a:solidFill>
              <a:schemeClr val="lt1"/>
            </a:solidFill>
            <a:prstDash val="solid"/>
            <a:round/>
            <a:headEnd len="sm" w="sm" type="none"/>
            <a:tailEnd len="sm" w="sm" type="none"/>
          </a:ln>
        </p:spPr>
      </p:cxnSp>
      <p:sp>
        <p:nvSpPr>
          <p:cNvPr id="511" name="Google Shape;511;p16"/>
          <p:cNvSpPr/>
          <p:nvPr/>
        </p:nvSpPr>
        <p:spPr>
          <a:xfrm>
            <a:off x="1886315" y="2895594"/>
            <a:ext cx="400676" cy="363241"/>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L</a:t>
            </a:r>
            <a:endParaRPr b="0" i="0" sz="1400" u="none" cap="none" strike="noStrike">
              <a:solidFill>
                <a:srgbClr val="000000"/>
              </a:solidFill>
              <a:latin typeface="Arial"/>
              <a:ea typeface="Arial"/>
              <a:cs typeface="Arial"/>
              <a:sym typeface="Arial"/>
            </a:endParaRPr>
          </a:p>
        </p:txBody>
      </p:sp>
      <p:sp>
        <p:nvSpPr>
          <p:cNvPr id="512" name="Google Shape;512;p16"/>
          <p:cNvSpPr/>
          <p:nvPr/>
        </p:nvSpPr>
        <p:spPr>
          <a:xfrm>
            <a:off x="2481180" y="2895594"/>
            <a:ext cx="460041" cy="331413"/>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L</a:t>
            </a:r>
            <a:endParaRPr b="0" i="0" sz="1400" u="none" cap="none" strike="noStrike">
              <a:solidFill>
                <a:srgbClr val="000000"/>
              </a:solidFill>
              <a:latin typeface="Arial"/>
              <a:ea typeface="Arial"/>
              <a:cs typeface="Arial"/>
              <a:sym typeface="Arial"/>
            </a:endParaRPr>
          </a:p>
        </p:txBody>
      </p:sp>
      <p:sp>
        <p:nvSpPr>
          <p:cNvPr id="513" name="Google Shape;513;p16"/>
          <p:cNvSpPr/>
          <p:nvPr/>
        </p:nvSpPr>
        <p:spPr>
          <a:xfrm>
            <a:off x="2988788" y="2854848"/>
            <a:ext cx="472791" cy="40398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F1</a:t>
            </a:r>
            <a:endParaRPr b="0" i="0" sz="1400" u="none" cap="none" strike="noStrike">
              <a:solidFill>
                <a:srgbClr val="000000"/>
              </a:solidFill>
              <a:latin typeface="Arial"/>
              <a:ea typeface="Arial"/>
              <a:cs typeface="Arial"/>
              <a:sym typeface="Arial"/>
            </a:endParaRPr>
          </a:p>
        </p:txBody>
      </p:sp>
      <p:sp>
        <p:nvSpPr>
          <p:cNvPr id="514" name="Google Shape;514;p16"/>
          <p:cNvSpPr/>
          <p:nvPr/>
        </p:nvSpPr>
        <p:spPr>
          <a:xfrm>
            <a:off x="4193083" y="2886676"/>
            <a:ext cx="534101" cy="340331"/>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S</a:t>
            </a:r>
            <a:endParaRPr b="0" i="0" sz="1100" u="none" cap="none" strike="noStrike">
              <a:solidFill>
                <a:schemeClr val="dk1"/>
              </a:solidFill>
              <a:latin typeface="Arial"/>
              <a:ea typeface="Arial"/>
              <a:cs typeface="Arial"/>
              <a:sym typeface="Arial"/>
            </a:endParaRPr>
          </a:p>
        </p:txBody>
      </p:sp>
      <p:sp>
        <p:nvSpPr>
          <p:cNvPr id="515" name="Google Shape;515;p16"/>
          <p:cNvSpPr/>
          <p:nvPr/>
        </p:nvSpPr>
        <p:spPr>
          <a:xfrm>
            <a:off x="706977" y="2600871"/>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lt1"/>
                </a:solidFill>
                <a:latin typeface="Arial"/>
                <a:ea typeface="Arial"/>
                <a:cs typeface="Arial"/>
                <a:sym typeface="Arial"/>
              </a:rPr>
              <a:t>2</a:t>
            </a:r>
            <a:endParaRPr b="0" i="0" sz="1400" u="none" cap="none" strike="noStrike">
              <a:solidFill>
                <a:srgbClr val="000000"/>
              </a:solidFill>
              <a:latin typeface="Arial"/>
              <a:ea typeface="Arial"/>
              <a:cs typeface="Arial"/>
              <a:sym typeface="Arial"/>
            </a:endParaRPr>
          </a:p>
        </p:txBody>
      </p:sp>
      <p:sp>
        <p:nvSpPr>
          <p:cNvPr id="516" name="Google Shape;516;p16"/>
          <p:cNvSpPr/>
          <p:nvPr/>
        </p:nvSpPr>
        <p:spPr>
          <a:xfrm>
            <a:off x="2411307" y="3787617"/>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lt1"/>
                </a:solidFill>
                <a:latin typeface="Arial"/>
                <a:ea typeface="Arial"/>
                <a:cs typeface="Arial"/>
                <a:sym typeface="Arial"/>
              </a:rPr>
              <a:t>9</a:t>
            </a:r>
            <a:endParaRPr b="0" i="0" sz="1400" u="none" cap="none" strike="noStrike">
              <a:solidFill>
                <a:srgbClr val="000000"/>
              </a:solidFill>
              <a:latin typeface="Arial"/>
              <a:ea typeface="Arial"/>
              <a:cs typeface="Arial"/>
              <a:sym typeface="Arial"/>
            </a:endParaRPr>
          </a:p>
        </p:txBody>
      </p:sp>
      <p:sp>
        <p:nvSpPr>
          <p:cNvPr id="517" name="Google Shape;517;p16"/>
          <p:cNvSpPr/>
          <p:nvPr/>
        </p:nvSpPr>
        <p:spPr>
          <a:xfrm>
            <a:off x="4064100" y="4352925"/>
            <a:ext cx="441074" cy="32385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lt1"/>
                </a:solidFill>
                <a:latin typeface="Arial"/>
                <a:ea typeface="Arial"/>
                <a:cs typeface="Arial"/>
                <a:sym typeface="Arial"/>
              </a:rPr>
              <a:t>10</a:t>
            </a:r>
            <a:endParaRPr b="0" i="0" sz="1100" u="none" cap="none" strike="noStrike">
              <a:solidFill>
                <a:schemeClr val="lt1"/>
              </a:solidFill>
              <a:latin typeface="Arial"/>
              <a:ea typeface="Arial"/>
              <a:cs typeface="Arial"/>
              <a:sym typeface="Arial"/>
            </a:endParaRPr>
          </a:p>
        </p:txBody>
      </p:sp>
      <p:sp>
        <p:nvSpPr>
          <p:cNvPr id="518" name="Google Shape;518;p16"/>
          <p:cNvSpPr/>
          <p:nvPr/>
        </p:nvSpPr>
        <p:spPr>
          <a:xfrm rot="10800000">
            <a:off x="2280625" y="3226925"/>
            <a:ext cx="2255700" cy="573900"/>
          </a:xfrm>
          <a:prstGeom prst="curvedDownArrow">
            <a:avLst>
              <a:gd fmla="val 25000" name="adj1"/>
              <a:gd fmla="val 50000" name="adj2"/>
              <a:gd fmla="val 25000" name="adj3"/>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519" name="Google Shape;519;p16"/>
          <p:cNvSpPr/>
          <p:nvPr/>
        </p:nvSpPr>
        <p:spPr>
          <a:xfrm>
            <a:off x="3020876" y="2734912"/>
            <a:ext cx="1021922" cy="55439"/>
          </a:xfrm>
          <a:prstGeom prst="rightArrow">
            <a:avLst>
              <a:gd fmla="val 50000" name="adj1"/>
              <a:gd fmla="val 50000" name="adj2"/>
            </a:avLst>
          </a:prstGeom>
          <a:solidFill>
            <a:srgbClr val="FF0000"/>
          </a:solidFill>
          <a:ln cap="flat" cmpd="sng" w="254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520" name="Google Shape;520;p16"/>
          <p:cNvSpPr txBox="1"/>
          <p:nvPr/>
        </p:nvSpPr>
        <p:spPr>
          <a:xfrm>
            <a:off x="6591300" y="1680840"/>
            <a:ext cx="5118000" cy="3785611"/>
          </a:xfrm>
          <a:prstGeom prst="rect">
            <a:avLst/>
          </a:prstGeom>
          <a:noFill/>
          <a:ln>
            <a:noFill/>
          </a:ln>
        </p:spPr>
        <p:txBody>
          <a:bodyPr anchorCtr="0" anchor="t" bIns="45700" lIns="91425" spcFirstLastPara="1" rIns="91425" wrap="square" tIns="45700">
            <a:spAutoFit/>
          </a:bodyPr>
          <a:lstStyle/>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Pour faire commencer la touche, les F1 et F2 (feinteur 1 et feinteur 2) s’annoncent en reculant pour feinter un saut en fond.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Une fois arrivés devant le S (sauteur), S fait un arc de cercle pour sauter entre L et L.</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1" i="0" lang="fr-FR" sz="1500" u="none" cap="none" strike="noStrike">
                <a:solidFill>
                  <a:schemeClr val="dk1"/>
                </a:solidFill>
                <a:latin typeface="Calibri"/>
                <a:ea typeface="Calibri"/>
                <a:cs typeface="Calibri"/>
                <a:sym typeface="Calibri"/>
              </a:rPr>
              <a:t>Passe directement pour le 9</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Les autres joueuses se mettent à disposition du 10, pour attaquer la zone du 10 adverse.</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a:t>
            </a:r>
            <a:r>
              <a:rPr b="1" i="0" lang="fr-FR" sz="1500" u="none" cap="none" strike="noStrike">
                <a:solidFill>
                  <a:schemeClr val="dk1"/>
                </a:solidFill>
                <a:latin typeface="Calibri"/>
                <a:ea typeface="Calibri"/>
                <a:cs typeface="Calibri"/>
                <a:sym typeface="Calibri"/>
              </a:rPr>
              <a:t>bloc de saut </a:t>
            </a:r>
            <a:r>
              <a:rPr b="0" i="0" lang="fr-FR" sz="1500" u="none" cap="none" strike="noStrike">
                <a:solidFill>
                  <a:schemeClr val="dk1"/>
                </a:solidFill>
                <a:latin typeface="Calibri"/>
                <a:ea typeface="Calibri"/>
                <a:cs typeface="Calibri"/>
                <a:sym typeface="Calibri"/>
              </a:rPr>
              <a:t>reste </a:t>
            </a:r>
            <a:r>
              <a:rPr b="1" i="0" lang="fr-FR" sz="1500" u="none" cap="none" strike="noStrike">
                <a:solidFill>
                  <a:schemeClr val="dk1"/>
                </a:solidFill>
                <a:latin typeface="Calibri"/>
                <a:ea typeface="Calibri"/>
                <a:cs typeface="Calibri"/>
                <a:sym typeface="Calibri"/>
              </a:rPr>
              <a:t>sur place</a:t>
            </a:r>
            <a:r>
              <a:rPr b="0" i="0" lang="fr-FR" sz="1500" u="none" cap="none" strike="noStrike">
                <a:solidFill>
                  <a:schemeClr val="dk1"/>
                </a:solidFill>
                <a:latin typeface="Calibri"/>
                <a:ea typeface="Calibri"/>
                <a:cs typeface="Calibri"/>
                <a:sym typeface="Calibri"/>
              </a:rPr>
              <a:t>, </a:t>
            </a:r>
            <a:r>
              <a:rPr b="1" i="0" lang="fr-FR" sz="1500" u="none" cap="none" strike="noStrike">
                <a:solidFill>
                  <a:schemeClr val="dk1"/>
                </a:solidFill>
                <a:latin typeface="Calibri"/>
                <a:ea typeface="Calibri"/>
                <a:cs typeface="Calibri"/>
                <a:sym typeface="Calibri"/>
              </a:rPr>
              <a:t>les non-concernés </a:t>
            </a:r>
            <a:r>
              <a:rPr b="0" i="0" lang="fr-FR" sz="1500" u="none" cap="none" strike="noStrike">
                <a:solidFill>
                  <a:schemeClr val="dk1"/>
                </a:solidFill>
                <a:latin typeface="Calibri"/>
                <a:ea typeface="Calibri"/>
                <a:cs typeface="Calibri"/>
                <a:sym typeface="Calibri"/>
              </a:rPr>
              <a:t>vont se mettre </a:t>
            </a:r>
            <a:r>
              <a:rPr b="1" i="0" lang="fr-FR" sz="1500" u="none" cap="none" strike="noStrike">
                <a:solidFill>
                  <a:schemeClr val="dk1"/>
                </a:solidFill>
                <a:latin typeface="Calibri"/>
                <a:ea typeface="Calibri"/>
                <a:cs typeface="Calibri"/>
                <a:sym typeface="Calibri"/>
              </a:rPr>
              <a:t>à disposition des 3/4, en fonction du choix du 10. </a:t>
            </a:r>
            <a:endParaRPr b="0" i="0" sz="1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500"/>
              <a:buFont typeface="Arial"/>
              <a:buNone/>
            </a:pPr>
            <a:r>
              <a:t/>
            </a:r>
            <a:endParaRPr b="1" i="0" sz="1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500"/>
              <a:buFont typeface="Arial"/>
              <a:buNone/>
            </a:pPr>
            <a:r>
              <a:rPr b="0" i="1" lang="fr-FR" sz="1500" u="none" cap="none" strike="noStrike">
                <a:solidFill>
                  <a:schemeClr val="dk1"/>
                </a:solidFill>
                <a:latin typeface="Calibri"/>
                <a:ea typeface="Calibri"/>
                <a:cs typeface="Calibri"/>
                <a:sym typeface="Calibri"/>
              </a:rPr>
              <a:t>Les avants pourront être utiliser en 10 + pour venir attaquer le centre du terrain. </a:t>
            </a:r>
            <a:endParaRPr b="0" i="0" sz="1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500"/>
              <a:buFont typeface="Arial"/>
              <a:buNone/>
            </a:pPr>
            <a:r>
              <a:rPr b="0" i="1" lang="fr-FR" sz="1500" u="none" cap="none" strike="noStrike">
                <a:solidFill>
                  <a:schemeClr val="dk1"/>
                </a:solidFill>
                <a:latin typeface="Calibri"/>
                <a:ea typeface="Calibri"/>
                <a:cs typeface="Calibri"/>
                <a:sym typeface="Calibri"/>
              </a:rPr>
              <a:t>On peut également leur demander de se mettre dans le dos des ¾ pour être soit soutien soit +1.</a:t>
            </a:r>
            <a:endParaRPr b="0" i="0" sz="1500" u="none" cap="none" strike="noStrike">
              <a:solidFill>
                <a:srgbClr val="00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Calibri"/>
              <a:ea typeface="Calibri"/>
              <a:cs typeface="Calibri"/>
              <a:sym typeface="Calibri"/>
            </a:endParaRPr>
          </a:p>
        </p:txBody>
      </p:sp>
      <p:sp>
        <p:nvSpPr>
          <p:cNvPr id="521" name="Google Shape;521;p16"/>
          <p:cNvSpPr/>
          <p:nvPr/>
        </p:nvSpPr>
        <p:spPr>
          <a:xfrm>
            <a:off x="3556713" y="2854848"/>
            <a:ext cx="472791" cy="40398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F2</a:t>
            </a:r>
            <a:endParaRPr b="0" i="0" sz="1400" u="none" cap="none" strike="noStrike">
              <a:solidFill>
                <a:srgbClr val="000000"/>
              </a:solidFill>
              <a:latin typeface="Arial"/>
              <a:ea typeface="Arial"/>
              <a:cs typeface="Arial"/>
              <a:sym typeface="Arial"/>
            </a:endParaRPr>
          </a:p>
        </p:txBody>
      </p:sp>
      <p:pic>
        <p:nvPicPr>
          <p:cNvPr id="522" name="Google Shape;522;p16"/>
          <p:cNvPicPr preferRelativeResize="0"/>
          <p:nvPr/>
        </p:nvPicPr>
        <p:blipFill rotWithShape="1">
          <a:blip r:embed="rId3">
            <a:alphaModFix/>
          </a:blip>
          <a:srcRect b="0" l="0" r="0" t="0"/>
          <a:stretch/>
        </p:blipFill>
        <p:spPr>
          <a:xfrm>
            <a:off x="29160" y="91440"/>
            <a:ext cx="1275480" cy="1236600"/>
          </a:xfrm>
          <a:prstGeom prst="rect">
            <a:avLst/>
          </a:prstGeom>
          <a:noFill/>
          <a:ln>
            <a:noFill/>
          </a:ln>
        </p:spPr>
      </p:pic>
      <p:cxnSp>
        <p:nvCxnSpPr>
          <p:cNvPr id="523" name="Google Shape;523;p16"/>
          <p:cNvCxnSpPr/>
          <p:nvPr/>
        </p:nvCxnSpPr>
        <p:spPr>
          <a:xfrm>
            <a:off x="1500361" y="4004270"/>
            <a:ext cx="0" cy="563113"/>
          </a:xfrm>
          <a:prstGeom prst="straightConnector1">
            <a:avLst/>
          </a:prstGeom>
          <a:noFill/>
          <a:ln cap="flat" cmpd="sng" w="19050">
            <a:solidFill>
              <a:schemeClr val="lt1"/>
            </a:solidFill>
            <a:prstDash val="solid"/>
            <a:round/>
            <a:headEnd len="sm" w="sm" type="none"/>
            <a:tailEnd len="sm" w="sm" type="none"/>
          </a:ln>
        </p:spPr>
      </p:cxnSp>
      <p:cxnSp>
        <p:nvCxnSpPr>
          <p:cNvPr id="524" name="Google Shape;524;p16"/>
          <p:cNvCxnSpPr/>
          <p:nvPr/>
        </p:nvCxnSpPr>
        <p:spPr>
          <a:xfrm>
            <a:off x="1500361" y="4789360"/>
            <a:ext cx="0" cy="563113"/>
          </a:xfrm>
          <a:prstGeom prst="straightConnector1">
            <a:avLst/>
          </a:prstGeom>
          <a:noFill/>
          <a:ln cap="flat" cmpd="sng" w="19050">
            <a:solidFill>
              <a:schemeClr val="lt1"/>
            </a:solidFill>
            <a:prstDash val="solid"/>
            <a:round/>
            <a:headEnd len="sm" w="sm" type="none"/>
            <a:tailEnd len="sm" w="sm" type="none"/>
          </a:ln>
        </p:spPr>
      </p:cxnSp>
      <p:cxnSp>
        <p:nvCxnSpPr>
          <p:cNvPr id="525" name="Google Shape;525;p16"/>
          <p:cNvCxnSpPr/>
          <p:nvPr/>
        </p:nvCxnSpPr>
        <p:spPr>
          <a:xfrm>
            <a:off x="1500361" y="5537505"/>
            <a:ext cx="0" cy="563113"/>
          </a:xfrm>
          <a:prstGeom prst="straightConnector1">
            <a:avLst/>
          </a:prstGeom>
          <a:noFill/>
          <a:ln cap="flat" cmpd="sng" w="19050">
            <a:solidFill>
              <a:schemeClr val="lt1"/>
            </a:solidFill>
            <a:prstDash val="solid"/>
            <a:round/>
            <a:headEnd len="sm" w="sm" type="none"/>
            <a:tailEnd len="sm" w="sm" type="none"/>
          </a:ln>
        </p:spPr>
      </p:cxnSp>
      <p:cxnSp>
        <p:nvCxnSpPr>
          <p:cNvPr id="526" name="Google Shape;526;p16"/>
          <p:cNvCxnSpPr/>
          <p:nvPr/>
        </p:nvCxnSpPr>
        <p:spPr>
          <a:xfrm>
            <a:off x="1513667" y="1719534"/>
            <a:ext cx="0" cy="563113"/>
          </a:xfrm>
          <a:prstGeom prst="straightConnector1">
            <a:avLst/>
          </a:prstGeom>
          <a:noFill/>
          <a:ln cap="flat" cmpd="sng" w="19050">
            <a:solidFill>
              <a:schemeClr val="lt1"/>
            </a:solidFill>
            <a:prstDash val="solid"/>
            <a:round/>
            <a:headEnd len="sm" w="sm" type="none"/>
            <a:tailEnd len="sm" w="sm" type="none"/>
          </a:ln>
        </p:spPr>
      </p:cxnSp>
      <p:cxnSp>
        <p:nvCxnSpPr>
          <p:cNvPr id="527" name="Google Shape;527;p16"/>
          <p:cNvCxnSpPr/>
          <p:nvPr/>
        </p:nvCxnSpPr>
        <p:spPr>
          <a:xfrm>
            <a:off x="1513667" y="2498215"/>
            <a:ext cx="0" cy="563113"/>
          </a:xfrm>
          <a:prstGeom prst="straightConnector1">
            <a:avLst/>
          </a:prstGeom>
          <a:noFill/>
          <a:ln cap="flat" cmpd="sng" w="19050">
            <a:solidFill>
              <a:schemeClr val="lt1"/>
            </a:solidFill>
            <a:prstDash val="solid"/>
            <a:round/>
            <a:headEnd len="sm" w="sm" type="none"/>
            <a:tailEnd len="sm" w="sm" type="none"/>
          </a:ln>
        </p:spPr>
      </p:cxnSp>
      <p:cxnSp>
        <p:nvCxnSpPr>
          <p:cNvPr id="528" name="Google Shape;528;p16"/>
          <p:cNvCxnSpPr/>
          <p:nvPr/>
        </p:nvCxnSpPr>
        <p:spPr>
          <a:xfrm>
            <a:off x="1513667" y="3293793"/>
            <a:ext cx="0" cy="563113"/>
          </a:xfrm>
          <a:prstGeom prst="straightConnector1">
            <a:avLst/>
          </a:prstGeom>
          <a:noFill/>
          <a:ln cap="flat" cmpd="sng" w="19050">
            <a:solidFill>
              <a:schemeClr val="lt1"/>
            </a:solidFill>
            <a:prstDash val="solid"/>
            <a:round/>
            <a:headEnd len="sm" w="sm" type="none"/>
            <a:tailEnd len="sm" w="sm" type="none"/>
          </a:ln>
        </p:spPr>
      </p:cxn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2" name="Shape 532"/>
        <p:cNvGrpSpPr/>
        <p:nvPr/>
      </p:nvGrpSpPr>
      <p:grpSpPr>
        <a:xfrm>
          <a:off x="0" y="0"/>
          <a:ext cx="0" cy="0"/>
          <a:chOff x="0" y="0"/>
          <a:chExt cx="0" cy="0"/>
        </a:xfrm>
      </p:grpSpPr>
      <p:sp>
        <p:nvSpPr>
          <p:cNvPr id="533" name="Google Shape;533;p17"/>
          <p:cNvSpPr txBox="1"/>
          <p:nvPr>
            <p:ph type="title"/>
          </p:nvPr>
        </p:nvSpPr>
        <p:spPr>
          <a:xfrm>
            <a:off x="1524180" y="331905"/>
            <a:ext cx="9143640" cy="1039695"/>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4400"/>
              <a:buFont typeface="Impact"/>
              <a:buNone/>
            </a:pPr>
            <a:r>
              <a:rPr b="1" lang="fr-FR">
                <a:latin typeface="Impact"/>
                <a:ea typeface="Impact"/>
                <a:cs typeface="Impact"/>
                <a:sym typeface="Impact"/>
              </a:rPr>
              <a:t>MOULAGA</a:t>
            </a:r>
            <a:endParaRPr/>
          </a:p>
        </p:txBody>
      </p:sp>
      <p:sp>
        <p:nvSpPr>
          <p:cNvPr id="534" name="Google Shape;534;p17"/>
          <p:cNvSpPr txBox="1"/>
          <p:nvPr/>
        </p:nvSpPr>
        <p:spPr>
          <a:xfrm>
            <a:off x="714240" y="1690560"/>
            <a:ext cx="5157360" cy="449856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cxnSp>
        <p:nvCxnSpPr>
          <p:cNvPr id="535" name="Google Shape;535;p17"/>
          <p:cNvCxnSpPr/>
          <p:nvPr/>
        </p:nvCxnSpPr>
        <p:spPr>
          <a:xfrm flipH="1">
            <a:off x="1038809" y="1680840"/>
            <a:ext cx="12750" cy="4508280"/>
          </a:xfrm>
          <a:prstGeom prst="straightConnector1">
            <a:avLst/>
          </a:prstGeom>
          <a:noFill/>
          <a:ln cap="flat" cmpd="sng" w="28425">
            <a:solidFill>
              <a:schemeClr val="lt1"/>
            </a:solidFill>
            <a:prstDash val="solid"/>
            <a:round/>
            <a:headEnd len="sm" w="sm" type="none"/>
            <a:tailEnd len="sm" w="sm" type="none"/>
          </a:ln>
        </p:spPr>
      </p:cxnSp>
      <p:sp>
        <p:nvSpPr>
          <p:cNvPr id="536" name="Google Shape;536;p17"/>
          <p:cNvSpPr/>
          <p:nvPr/>
        </p:nvSpPr>
        <p:spPr>
          <a:xfrm>
            <a:off x="2185672" y="2895594"/>
            <a:ext cx="460041" cy="331413"/>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F1</a:t>
            </a:r>
            <a:endParaRPr b="0" i="0" sz="1100" u="none" cap="none" strike="noStrike">
              <a:solidFill>
                <a:schemeClr val="dk1"/>
              </a:solidFill>
              <a:latin typeface="Arial"/>
              <a:ea typeface="Arial"/>
              <a:cs typeface="Arial"/>
              <a:sym typeface="Arial"/>
            </a:endParaRPr>
          </a:p>
        </p:txBody>
      </p:sp>
      <p:sp>
        <p:nvSpPr>
          <p:cNvPr id="537" name="Google Shape;537;p17"/>
          <p:cNvSpPr/>
          <p:nvPr/>
        </p:nvSpPr>
        <p:spPr>
          <a:xfrm>
            <a:off x="2652976" y="2859070"/>
            <a:ext cx="472791" cy="40398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F2</a:t>
            </a:r>
            <a:endParaRPr b="0" i="0" sz="1400" u="none" cap="none" strike="noStrike">
              <a:solidFill>
                <a:srgbClr val="000000"/>
              </a:solidFill>
              <a:latin typeface="Arial"/>
              <a:ea typeface="Arial"/>
              <a:cs typeface="Arial"/>
              <a:sym typeface="Arial"/>
            </a:endParaRPr>
          </a:p>
        </p:txBody>
      </p:sp>
      <p:sp>
        <p:nvSpPr>
          <p:cNvPr id="538" name="Google Shape;538;p17"/>
          <p:cNvSpPr/>
          <p:nvPr/>
        </p:nvSpPr>
        <p:spPr>
          <a:xfrm>
            <a:off x="3632547" y="2903157"/>
            <a:ext cx="431553" cy="32385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S</a:t>
            </a:r>
            <a:endParaRPr b="0" i="0" sz="1100" u="none" cap="none" strike="noStrike">
              <a:solidFill>
                <a:schemeClr val="dk1"/>
              </a:solidFill>
              <a:latin typeface="Arial"/>
              <a:ea typeface="Arial"/>
              <a:cs typeface="Arial"/>
              <a:sym typeface="Arial"/>
            </a:endParaRPr>
          </a:p>
        </p:txBody>
      </p:sp>
      <p:sp>
        <p:nvSpPr>
          <p:cNvPr id="539" name="Google Shape;539;p17"/>
          <p:cNvSpPr/>
          <p:nvPr/>
        </p:nvSpPr>
        <p:spPr>
          <a:xfrm>
            <a:off x="706977" y="2600871"/>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lt1"/>
                </a:solidFill>
                <a:latin typeface="Arial"/>
                <a:ea typeface="Arial"/>
                <a:cs typeface="Arial"/>
                <a:sym typeface="Arial"/>
              </a:rPr>
              <a:t>2</a:t>
            </a:r>
            <a:endParaRPr b="0" i="0" sz="1400" u="none" cap="none" strike="noStrike">
              <a:solidFill>
                <a:srgbClr val="000000"/>
              </a:solidFill>
              <a:latin typeface="Arial"/>
              <a:ea typeface="Arial"/>
              <a:cs typeface="Arial"/>
              <a:sym typeface="Arial"/>
            </a:endParaRPr>
          </a:p>
        </p:txBody>
      </p:sp>
      <p:sp>
        <p:nvSpPr>
          <p:cNvPr id="540" name="Google Shape;540;p17"/>
          <p:cNvSpPr/>
          <p:nvPr/>
        </p:nvSpPr>
        <p:spPr>
          <a:xfrm>
            <a:off x="2411307" y="3787617"/>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lt1"/>
                </a:solidFill>
                <a:latin typeface="Arial"/>
                <a:ea typeface="Arial"/>
                <a:cs typeface="Arial"/>
                <a:sym typeface="Arial"/>
              </a:rPr>
              <a:t>9</a:t>
            </a:r>
            <a:endParaRPr b="0" i="0" sz="1400" u="none" cap="none" strike="noStrike">
              <a:solidFill>
                <a:srgbClr val="000000"/>
              </a:solidFill>
              <a:latin typeface="Arial"/>
              <a:ea typeface="Arial"/>
              <a:cs typeface="Arial"/>
              <a:sym typeface="Arial"/>
            </a:endParaRPr>
          </a:p>
        </p:txBody>
      </p:sp>
      <p:sp>
        <p:nvSpPr>
          <p:cNvPr id="541" name="Google Shape;541;p17"/>
          <p:cNvSpPr/>
          <p:nvPr/>
        </p:nvSpPr>
        <p:spPr>
          <a:xfrm>
            <a:off x="4587975" y="4686300"/>
            <a:ext cx="441074" cy="32385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lt1"/>
                </a:solidFill>
                <a:latin typeface="Arial"/>
                <a:ea typeface="Arial"/>
                <a:cs typeface="Arial"/>
                <a:sym typeface="Arial"/>
              </a:rPr>
              <a:t>10</a:t>
            </a:r>
            <a:endParaRPr b="0" i="0" sz="1100" u="none" cap="none" strike="noStrike">
              <a:solidFill>
                <a:schemeClr val="lt1"/>
              </a:solidFill>
              <a:latin typeface="Arial"/>
              <a:ea typeface="Arial"/>
              <a:cs typeface="Arial"/>
              <a:sym typeface="Arial"/>
            </a:endParaRPr>
          </a:p>
        </p:txBody>
      </p:sp>
      <p:sp>
        <p:nvSpPr>
          <p:cNvPr id="542" name="Google Shape;542;p17"/>
          <p:cNvSpPr/>
          <p:nvPr/>
        </p:nvSpPr>
        <p:spPr>
          <a:xfrm rot="10800000">
            <a:off x="1652625" y="3263575"/>
            <a:ext cx="2090700" cy="404100"/>
          </a:xfrm>
          <a:prstGeom prst="curvedDownArrow">
            <a:avLst>
              <a:gd fmla="val 25000" name="adj1"/>
              <a:gd fmla="val 50000" name="adj2"/>
              <a:gd fmla="val 25000" name="adj3"/>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543" name="Google Shape;543;p17"/>
          <p:cNvSpPr/>
          <p:nvPr/>
        </p:nvSpPr>
        <p:spPr>
          <a:xfrm>
            <a:off x="2338519" y="2730255"/>
            <a:ext cx="1021922" cy="55439"/>
          </a:xfrm>
          <a:prstGeom prst="rightArrow">
            <a:avLst>
              <a:gd fmla="val 50000" name="adj1"/>
              <a:gd fmla="val 50000" name="adj2"/>
            </a:avLst>
          </a:prstGeom>
          <a:solidFill>
            <a:srgbClr val="FF0000"/>
          </a:solidFill>
          <a:ln cap="flat" cmpd="sng" w="254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544" name="Google Shape;544;p17"/>
          <p:cNvSpPr txBox="1"/>
          <p:nvPr/>
        </p:nvSpPr>
        <p:spPr>
          <a:xfrm>
            <a:off x="6591300" y="1680840"/>
            <a:ext cx="5118000" cy="3093114"/>
          </a:xfrm>
          <a:prstGeom prst="rect">
            <a:avLst/>
          </a:prstGeom>
          <a:noFill/>
          <a:ln>
            <a:noFill/>
          </a:ln>
        </p:spPr>
        <p:txBody>
          <a:bodyPr anchorCtr="0" anchor="t" bIns="45700" lIns="91425" spcFirstLastPara="1" rIns="91425" wrap="square" tIns="45700">
            <a:spAutoFit/>
          </a:bodyPr>
          <a:lstStyle/>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Pour faire commencer la touche, 1-4-3 reculent de quelques pas pour feinter le saut en fond.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Une fois arrivés devant 8, 8 fait un arc de cercle pour aller récupérer le ballon  du talonneur.</a:t>
            </a:r>
            <a:endParaRPr b="1" i="0" sz="1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t/>
            </a:r>
            <a:endParaRPr b="1" i="0" sz="1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rPr b="1" i="0" lang="fr-FR" sz="1500" u="none" cap="none" strike="noStrike">
                <a:solidFill>
                  <a:schemeClr val="dk1"/>
                </a:solidFill>
                <a:latin typeface="Calibri"/>
                <a:ea typeface="Calibri"/>
                <a:cs typeface="Calibri"/>
                <a:sym typeface="Calibri"/>
              </a:rPr>
              <a:t>Attention</a:t>
            </a:r>
            <a:r>
              <a:rPr b="0" i="0" lang="fr-FR" sz="1500" u="none" cap="none" strike="noStrike">
                <a:solidFill>
                  <a:schemeClr val="dk1"/>
                </a:solidFill>
                <a:latin typeface="Calibri"/>
                <a:ea typeface="Calibri"/>
                <a:cs typeface="Calibri"/>
                <a:sym typeface="Calibri"/>
              </a:rPr>
              <a:t> : </a:t>
            </a:r>
            <a:endParaRPr/>
          </a:p>
          <a:p>
            <a:pPr indent="0" lvl="0" marL="0" marR="0" rtl="0" algn="just">
              <a:lnSpc>
                <a:spcPct val="100000"/>
              </a:lnSpc>
              <a:spcBef>
                <a:spcPts val="0"/>
              </a:spcBef>
              <a:spcAft>
                <a:spcPts val="0"/>
              </a:spcAft>
              <a:buClr>
                <a:srgbClr val="000000"/>
              </a:buClr>
              <a:buSzPts val="1500"/>
              <a:buFont typeface="Arial"/>
              <a:buNone/>
            </a:pPr>
            <a:r>
              <a:rPr b="0" i="0" lang="fr-FR" sz="1500" u="none" cap="none" strike="noStrike">
                <a:solidFill>
                  <a:schemeClr val="dk1"/>
                </a:solidFill>
                <a:latin typeface="Calibri"/>
                <a:ea typeface="Calibri"/>
                <a:cs typeface="Calibri"/>
                <a:sym typeface="Calibri"/>
              </a:rPr>
              <a:t>Récupérer le ballon après la ligne des 5 mètres, pour ne pas être pénalisé.</a:t>
            </a:r>
            <a:endParaRPr b="0" i="0" sz="1500" u="none" cap="none" strike="noStrike">
              <a:solidFill>
                <a:srgbClr val="00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t/>
            </a:r>
            <a:endParaRPr b="1" i="0" sz="1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rPr b="1" i="0" lang="fr-FR" sz="1500" u="none" cap="none" strike="noStrike">
                <a:solidFill>
                  <a:schemeClr val="dk1"/>
                </a:solidFill>
                <a:latin typeface="Calibri"/>
                <a:ea typeface="Calibri"/>
                <a:cs typeface="Calibri"/>
                <a:sym typeface="Calibri"/>
              </a:rPr>
              <a:t>Objectif</a:t>
            </a:r>
            <a:r>
              <a:rPr b="0" i="0" lang="fr-FR" sz="1500" u="none" cap="none" strike="noStrike">
                <a:solidFill>
                  <a:schemeClr val="dk1"/>
                </a:solidFill>
                <a:latin typeface="Calibri"/>
                <a:ea typeface="Calibri"/>
                <a:cs typeface="Calibri"/>
                <a:sym typeface="Calibri"/>
              </a:rPr>
              <a:t> : </a:t>
            </a:r>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Avancer au maximum, pour marquer</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1" i="0" lang="fr-FR" sz="1500" u="none" cap="none" strike="noStrike">
                <a:solidFill>
                  <a:schemeClr val="dk1"/>
                </a:solidFill>
                <a:latin typeface="Calibri"/>
                <a:ea typeface="Calibri"/>
                <a:cs typeface="Calibri"/>
                <a:sym typeface="Calibri"/>
              </a:rPr>
              <a:t>C</a:t>
            </a:r>
            <a:r>
              <a:rPr b="0" i="0" lang="fr-FR" sz="1500" u="none" cap="none" strike="noStrike">
                <a:solidFill>
                  <a:schemeClr val="dk1"/>
                </a:solidFill>
                <a:latin typeface="Calibri"/>
                <a:ea typeface="Calibri"/>
                <a:cs typeface="Calibri"/>
                <a:sym typeface="Calibri"/>
              </a:rPr>
              <a:t>réer de l’incertitude dans une zone de tension, possibilité de jouer un 2v1 avec le talon.</a:t>
            </a:r>
            <a:endParaRPr b="0" i="0" sz="1500" u="none" cap="none" strike="noStrike">
              <a:solidFill>
                <a:schemeClr val="dk1"/>
              </a:solidFill>
              <a:latin typeface="Calibri"/>
              <a:ea typeface="Calibri"/>
              <a:cs typeface="Calibri"/>
              <a:sym typeface="Calibri"/>
            </a:endParaRPr>
          </a:p>
        </p:txBody>
      </p:sp>
      <p:sp>
        <p:nvSpPr>
          <p:cNvPr id="545" name="Google Shape;545;p17"/>
          <p:cNvSpPr/>
          <p:nvPr/>
        </p:nvSpPr>
        <p:spPr>
          <a:xfrm>
            <a:off x="3136835" y="2860121"/>
            <a:ext cx="472791" cy="40398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F3</a:t>
            </a:r>
            <a:endParaRPr b="0" i="0" sz="1400" u="none" cap="none" strike="noStrike">
              <a:solidFill>
                <a:srgbClr val="000000"/>
              </a:solidFill>
              <a:latin typeface="Arial"/>
              <a:ea typeface="Arial"/>
              <a:cs typeface="Arial"/>
              <a:sym typeface="Arial"/>
            </a:endParaRPr>
          </a:p>
        </p:txBody>
      </p:sp>
      <p:pic>
        <p:nvPicPr>
          <p:cNvPr id="546" name="Google Shape;546;p17"/>
          <p:cNvPicPr preferRelativeResize="0"/>
          <p:nvPr/>
        </p:nvPicPr>
        <p:blipFill rotWithShape="1">
          <a:blip r:embed="rId3">
            <a:alphaModFix/>
          </a:blip>
          <a:srcRect b="0" l="0" r="0" t="0"/>
          <a:stretch/>
        </p:blipFill>
        <p:spPr>
          <a:xfrm>
            <a:off x="29160" y="91440"/>
            <a:ext cx="1275480" cy="1236600"/>
          </a:xfrm>
          <a:prstGeom prst="rect">
            <a:avLst/>
          </a:prstGeom>
          <a:noFill/>
          <a:ln>
            <a:noFill/>
          </a:ln>
        </p:spPr>
      </p:pic>
      <p:cxnSp>
        <p:nvCxnSpPr>
          <p:cNvPr id="547" name="Google Shape;547;p17"/>
          <p:cNvCxnSpPr/>
          <p:nvPr/>
        </p:nvCxnSpPr>
        <p:spPr>
          <a:xfrm>
            <a:off x="1500361" y="4004270"/>
            <a:ext cx="0" cy="563113"/>
          </a:xfrm>
          <a:prstGeom prst="straightConnector1">
            <a:avLst/>
          </a:prstGeom>
          <a:noFill/>
          <a:ln cap="flat" cmpd="sng" w="19050">
            <a:solidFill>
              <a:schemeClr val="lt1"/>
            </a:solidFill>
            <a:prstDash val="solid"/>
            <a:round/>
            <a:headEnd len="sm" w="sm" type="none"/>
            <a:tailEnd len="sm" w="sm" type="none"/>
          </a:ln>
        </p:spPr>
      </p:cxnSp>
      <p:cxnSp>
        <p:nvCxnSpPr>
          <p:cNvPr id="548" name="Google Shape;548;p17"/>
          <p:cNvCxnSpPr/>
          <p:nvPr/>
        </p:nvCxnSpPr>
        <p:spPr>
          <a:xfrm>
            <a:off x="1500361" y="4789360"/>
            <a:ext cx="0" cy="563113"/>
          </a:xfrm>
          <a:prstGeom prst="straightConnector1">
            <a:avLst/>
          </a:prstGeom>
          <a:noFill/>
          <a:ln cap="flat" cmpd="sng" w="19050">
            <a:solidFill>
              <a:schemeClr val="lt1"/>
            </a:solidFill>
            <a:prstDash val="solid"/>
            <a:round/>
            <a:headEnd len="sm" w="sm" type="none"/>
            <a:tailEnd len="sm" w="sm" type="none"/>
          </a:ln>
        </p:spPr>
      </p:cxnSp>
      <p:cxnSp>
        <p:nvCxnSpPr>
          <p:cNvPr id="549" name="Google Shape;549;p17"/>
          <p:cNvCxnSpPr/>
          <p:nvPr/>
        </p:nvCxnSpPr>
        <p:spPr>
          <a:xfrm>
            <a:off x="1500361" y="5537505"/>
            <a:ext cx="0" cy="563113"/>
          </a:xfrm>
          <a:prstGeom prst="straightConnector1">
            <a:avLst/>
          </a:prstGeom>
          <a:noFill/>
          <a:ln cap="flat" cmpd="sng" w="19050">
            <a:solidFill>
              <a:schemeClr val="lt1"/>
            </a:solidFill>
            <a:prstDash val="solid"/>
            <a:round/>
            <a:headEnd len="sm" w="sm" type="none"/>
            <a:tailEnd len="sm" w="sm" type="none"/>
          </a:ln>
        </p:spPr>
      </p:cxnSp>
      <p:cxnSp>
        <p:nvCxnSpPr>
          <p:cNvPr id="550" name="Google Shape;550;p17"/>
          <p:cNvCxnSpPr/>
          <p:nvPr/>
        </p:nvCxnSpPr>
        <p:spPr>
          <a:xfrm>
            <a:off x="1513667" y="1719534"/>
            <a:ext cx="0" cy="563113"/>
          </a:xfrm>
          <a:prstGeom prst="straightConnector1">
            <a:avLst/>
          </a:prstGeom>
          <a:noFill/>
          <a:ln cap="flat" cmpd="sng" w="19050">
            <a:solidFill>
              <a:schemeClr val="lt1"/>
            </a:solidFill>
            <a:prstDash val="solid"/>
            <a:round/>
            <a:headEnd len="sm" w="sm" type="none"/>
            <a:tailEnd len="sm" w="sm" type="none"/>
          </a:ln>
        </p:spPr>
      </p:cxnSp>
      <p:cxnSp>
        <p:nvCxnSpPr>
          <p:cNvPr id="551" name="Google Shape;551;p17"/>
          <p:cNvCxnSpPr/>
          <p:nvPr/>
        </p:nvCxnSpPr>
        <p:spPr>
          <a:xfrm>
            <a:off x="1513667" y="2498215"/>
            <a:ext cx="0" cy="563113"/>
          </a:xfrm>
          <a:prstGeom prst="straightConnector1">
            <a:avLst/>
          </a:prstGeom>
          <a:noFill/>
          <a:ln cap="flat" cmpd="sng" w="19050">
            <a:solidFill>
              <a:schemeClr val="lt1"/>
            </a:solidFill>
            <a:prstDash val="solid"/>
            <a:round/>
            <a:headEnd len="sm" w="sm" type="none"/>
            <a:tailEnd len="sm" w="sm" type="none"/>
          </a:ln>
        </p:spPr>
      </p:cxnSp>
      <p:cxnSp>
        <p:nvCxnSpPr>
          <p:cNvPr id="552" name="Google Shape;552;p17"/>
          <p:cNvCxnSpPr/>
          <p:nvPr/>
        </p:nvCxnSpPr>
        <p:spPr>
          <a:xfrm>
            <a:off x="1513667" y="3293793"/>
            <a:ext cx="0" cy="563113"/>
          </a:xfrm>
          <a:prstGeom prst="straightConnector1">
            <a:avLst/>
          </a:prstGeom>
          <a:noFill/>
          <a:ln cap="flat" cmpd="sng" w="19050">
            <a:solidFill>
              <a:schemeClr val="lt1"/>
            </a:solidFill>
            <a:prstDash val="solid"/>
            <a:round/>
            <a:headEnd len="sm" w="sm" type="none"/>
            <a:tailEnd len="sm" w="sm" type="none"/>
          </a:ln>
        </p:spPr>
      </p:cxn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6" name="Shape 556"/>
        <p:cNvGrpSpPr/>
        <p:nvPr/>
      </p:nvGrpSpPr>
      <p:grpSpPr>
        <a:xfrm>
          <a:off x="0" y="0"/>
          <a:ext cx="0" cy="0"/>
          <a:chOff x="0" y="0"/>
          <a:chExt cx="0" cy="0"/>
        </a:xfrm>
      </p:grpSpPr>
      <p:sp>
        <p:nvSpPr>
          <p:cNvPr id="557" name="Google Shape;557;p18"/>
          <p:cNvSpPr txBox="1"/>
          <p:nvPr>
            <p:ph type="title"/>
          </p:nvPr>
        </p:nvSpPr>
        <p:spPr>
          <a:xfrm>
            <a:off x="1524180" y="370005"/>
            <a:ext cx="9143640" cy="830145"/>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4400"/>
              <a:buFont typeface="Impact"/>
              <a:buNone/>
            </a:pPr>
            <a:r>
              <a:rPr b="1" lang="fr-FR">
                <a:latin typeface="Impact"/>
                <a:ea typeface="Impact"/>
                <a:cs typeface="Impact"/>
                <a:sym typeface="Impact"/>
              </a:rPr>
              <a:t>Nouvelle Zélande</a:t>
            </a:r>
            <a:endParaRPr/>
          </a:p>
        </p:txBody>
      </p:sp>
      <p:sp>
        <p:nvSpPr>
          <p:cNvPr id="558" name="Google Shape;558;p18"/>
          <p:cNvSpPr txBox="1"/>
          <p:nvPr/>
        </p:nvSpPr>
        <p:spPr>
          <a:xfrm>
            <a:off x="641175" y="1680840"/>
            <a:ext cx="5157360" cy="449856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cxnSp>
        <p:nvCxnSpPr>
          <p:cNvPr id="559" name="Google Shape;559;p18"/>
          <p:cNvCxnSpPr/>
          <p:nvPr/>
        </p:nvCxnSpPr>
        <p:spPr>
          <a:xfrm flipH="1">
            <a:off x="1038809" y="1680840"/>
            <a:ext cx="12750" cy="4508280"/>
          </a:xfrm>
          <a:prstGeom prst="straightConnector1">
            <a:avLst/>
          </a:prstGeom>
          <a:noFill/>
          <a:ln cap="flat" cmpd="sng" w="28425">
            <a:solidFill>
              <a:schemeClr val="lt1"/>
            </a:solidFill>
            <a:prstDash val="solid"/>
            <a:round/>
            <a:headEnd len="sm" w="sm" type="none"/>
            <a:tailEnd len="sm" w="sm" type="none"/>
          </a:ln>
        </p:spPr>
      </p:cxnSp>
      <p:sp>
        <p:nvSpPr>
          <p:cNvPr id="560" name="Google Shape;560;p18"/>
          <p:cNvSpPr/>
          <p:nvPr/>
        </p:nvSpPr>
        <p:spPr>
          <a:xfrm>
            <a:off x="4526319" y="2884214"/>
            <a:ext cx="455076"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S</a:t>
            </a:r>
            <a:endParaRPr b="0" i="0" sz="1400" u="none" cap="none" strike="noStrike">
              <a:solidFill>
                <a:srgbClr val="000000"/>
              </a:solidFill>
              <a:latin typeface="Arial"/>
              <a:ea typeface="Arial"/>
              <a:cs typeface="Arial"/>
              <a:sym typeface="Arial"/>
            </a:endParaRPr>
          </a:p>
        </p:txBody>
      </p:sp>
      <p:sp>
        <p:nvSpPr>
          <p:cNvPr id="561" name="Google Shape;561;p18"/>
          <p:cNvSpPr/>
          <p:nvPr/>
        </p:nvSpPr>
        <p:spPr>
          <a:xfrm>
            <a:off x="1743440" y="2884213"/>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R</a:t>
            </a:r>
            <a:endParaRPr b="0" i="0" sz="1400" u="none" cap="none" strike="noStrike">
              <a:solidFill>
                <a:srgbClr val="000000"/>
              </a:solidFill>
              <a:latin typeface="Arial"/>
              <a:ea typeface="Arial"/>
              <a:cs typeface="Arial"/>
              <a:sym typeface="Arial"/>
            </a:endParaRPr>
          </a:p>
        </p:txBody>
      </p:sp>
      <p:sp>
        <p:nvSpPr>
          <p:cNvPr id="562" name="Google Shape;562;p18"/>
          <p:cNvSpPr/>
          <p:nvPr/>
        </p:nvSpPr>
        <p:spPr>
          <a:xfrm>
            <a:off x="706977" y="2600871"/>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lt1"/>
                </a:solidFill>
                <a:latin typeface="Arial"/>
                <a:ea typeface="Arial"/>
                <a:cs typeface="Arial"/>
                <a:sym typeface="Arial"/>
              </a:rPr>
              <a:t>2</a:t>
            </a:r>
            <a:endParaRPr b="0" i="0" sz="1400" u="none" cap="none" strike="noStrike">
              <a:solidFill>
                <a:srgbClr val="000000"/>
              </a:solidFill>
              <a:latin typeface="Arial"/>
              <a:ea typeface="Arial"/>
              <a:cs typeface="Arial"/>
              <a:sym typeface="Arial"/>
            </a:endParaRPr>
          </a:p>
        </p:txBody>
      </p:sp>
      <p:sp>
        <p:nvSpPr>
          <p:cNvPr id="563" name="Google Shape;563;p18"/>
          <p:cNvSpPr/>
          <p:nvPr/>
        </p:nvSpPr>
        <p:spPr>
          <a:xfrm>
            <a:off x="3602220" y="3245432"/>
            <a:ext cx="1015260" cy="183568"/>
          </a:xfrm>
          <a:prstGeom prst="rightArrow">
            <a:avLst>
              <a:gd fmla="val 50000" name="adj1"/>
              <a:gd fmla="val 50000" name="adj2"/>
            </a:avLst>
          </a:prstGeom>
          <a:solidFill>
            <a:srgbClr val="FF0000"/>
          </a:solidFill>
          <a:ln cap="flat" cmpd="sng" w="254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564" name="Google Shape;564;p18"/>
          <p:cNvSpPr/>
          <p:nvPr/>
        </p:nvSpPr>
        <p:spPr>
          <a:xfrm>
            <a:off x="6096000" y="1680840"/>
            <a:ext cx="5866500" cy="4247276"/>
          </a:xfrm>
          <a:prstGeom prst="rect">
            <a:avLst/>
          </a:prstGeom>
          <a:noFill/>
          <a:ln>
            <a:noFill/>
          </a:ln>
        </p:spPr>
        <p:txBody>
          <a:bodyPr anchorCtr="0" anchor="t" bIns="45700" lIns="91425" spcFirstLastPara="1" rIns="91425" wrap="square" tIns="45700">
            <a:spAutoFit/>
          </a:bodyPr>
          <a:lstStyle/>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Pour faire commencer la touche, F1-F2-F3 avancent et L-S-L reculent de quelques pas.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bloc L-S-L fait le saut.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Une fois le ballon lancé et dans le timing, R (réceptionneur) fait un arc de cercle pour aller récupérer le ballon du bloc de saut (L-S-L) pour aller dans l’espace laissé vide par les deux blocs.</a:t>
            </a:r>
            <a:endParaRPr b="1" i="0" sz="1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t/>
            </a:r>
            <a:endParaRPr b="1" i="0" sz="1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rPr b="1" i="0" lang="fr-FR" sz="1500" u="sng" cap="none" strike="noStrike">
                <a:solidFill>
                  <a:schemeClr val="dk1"/>
                </a:solidFill>
                <a:latin typeface="Calibri"/>
                <a:ea typeface="Calibri"/>
                <a:cs typeface="Calibri"/>
                <a:sym typeface="Calibri"/>
              </a:rPr>
              <a:t>Attention</a:t>
            </a:r>
            <a:r>
              <a:rPr b="0" i="0" lang="fr-FR" sz="1500" u="none" cap="none" strike="noStrike">
                <a:solidFill>
                  <a:schemeClr val="dk1"/>
                </a:solidFill>
                <a:latin typeface="Calibri"/>
                <a:ea typeface="Calibri"/>
                <a:cs typeface="Calibri"/>
                <a:sym typeface="Calibri"/>
              </a:rPr>
              <a:t> : </a:t>
            </a:r>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 Bien faire des feintes, pour éviter que la future porteuse de balle se fasse détruire.</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Touche à faire 1 fois par match</a:t>
            </a:r>
            <a:r>
              <a:rPr lang="fr-FR" sz="1500">
                <a:solidFill>
                  <a:schemeClr val="dk1"/>
                </a:solidFill>
                <a:latin typeface="Calibri"/>
                <a:ea typeface="Calibri"/>
                <a:cs typeface="Calibri"/>
                <a:sym typeface="Calibri"/>
              </a:rPr>
              <a:t> </a:t>
            </a:r>
            <a:r>
              <a:rPr b="1" lang="fr-FR" sz="1500">
                <a:solidFill>
                  <a:schemeClr val="dk1"/>
                </a:solidFill>
                <a:latin typeface="Calibri"/>
                <a:ea typeface="Calibri"/>
                <a:cs typeface="Calibri"/>
                <a:sym typeface="Calibri"/>
              </a:rPr>
              <a:t>le plus proche possible de la zone d’en-but</a:t>
            </a:r>
            <a:endParaRPr b="1" i="0" sz="1500" u="none" cap="none" strike="noStrike">
              <a:solidFill>
                <a:srgbClr val="00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t/>
            </a:r>
            <a:endParaRPr b="1" i="0" sz="1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rPr b="1" i="0" lang="fr-FR" sz="1500" u="sng" cap="none" strike="noStrike">
                <a:solidFill>
                  <a:schemeClr val="dk1"/>
                </a:solidFill>
                <a:latin typeface="Calibri"/>
                <a:ea typeface="Calibri"/>
                <a:cs typeface="Calibri"/>
                <a:sym typeface="Calibri"/>
              </a:rPr>
              <a:t>Objectif</a:t>
            </a:r>
            <a:r>
              <a:rPr b="0" i="0" lang="fr-FR" sz="1500" u="none" cap="none" strike="noStrike">
                <a:solidFill>
                  <a:schemeClr val="dk1"/>
                </a:solidFill>
                <a:latin typeface="Calibri"/>
                <a:ea typeface="Calibri"/>
                <a:cs typeface="Calibri"/>
                <a:sym typeface="Calibri"/>
              </a:rPr>
              <a:t> : </a:t>
            </a:r>
            <a:endParaRPr b="0" i="0" sz="1500" u="none" cap="none" strike="noStrike">
              <a:solidFill>
                <a:schemeClr val="dk1"/>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Char char="•"/>
            </a:pPr>
            <a:r>
              <a:rPr b="1" lang="fr-FR" sz="1500">
                <a:solidFill>
                  <a:schemeClr val="dk1"/>
                </a:solidFill>
                <a:latin typeface="Calibri"/>
                <a:ea typeface="Calibri"/>
                <a:cs typeface="Calibri"/>
                <a:sym typeface="Calibri"/>
              </a:rPr>
              <a:t>MARQUER</a:t>
            </a:r>
            <a:endParaRPr b="1" sz="1500">
              <a:solidFill>
                <a:schemeClr val="dk1"/>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Avancer au maximum, pour </a:t>
            </a:r>
            <a:r>
              <a:rPr b="1" i="0" lang="fr-FR" sz="1500" u="none" cap="none" strike="noStrike">
                <a:solidFill>
                  <a:schemeClr val="dk1"/>
                </a:solidFill>
                <a:latin typeface="Calibri"/>
                <a:ea typeface="Calibri"/>
                <a:cs typeface="Calibri"/>
                <a:sym typeface="Calibri"/>
              </a:rPr>
              <a:t>marquer</a:t>
            </a:r>
            <a:endParaRPr b="1"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Créer de l’incertitude dans une zone de tension, possibilité de jouer un 2v1 avec le talon.</a:t>
            </a:r>
            <a:endParaRPr b="0" i="0" sz="1500" u="none" cap="none" strike="noStrike">
              <a:solidFill>
                <a:srgbClr val="00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rPr b="0" i="0" lang="fr-FR" sz="1500" u="none" cap="none" strike="noStrike">
                <a:solidFill>
                  <a:schemeClr val="dk1"/>
                </a:solidFill>
                <a:latin typeface="Calibri"/>
                <a:ea typeface="Calibri"/>
                <a:cs typeface="Calibri"/>
                <a:sym typeface="Calibri"/>
              </a:rPr>
              <a:t>Lien YouTube: </a:t>
            </a:r>
            <a:r>
              <a:rPr b="0" i="0" lang="fr-FR" sz="1500" u="sng" cap="none" strike="noStrike">
                <a:solidFill>
                  <a:schemeClr val="hlink"/>
                </a:solidFill>
                <a:latin typeface="Calibri"/>
                <a:ea typeface="Calibri"/>
                <a:cs typeface="Calibri"/>
                <a:sym typeface="Calibri"/>
                <a:hlinkClick r:id="rId3"/>
              </a:rPr>
              <a:t>https://www.youtube.com/watch?v=HwCJ9DAkqNA</a:t>
            </a:r>
            <a:endParaRPr b="0" i="0" sz="1500" u="none" cap="none" strike="noStrike">
              <a:solidFill>
                <a:schemeClr val="dk1"/>
              </a:solidFill>
              <a:latin typeface="Calibri"/>
              <a:ea typeface="Calibri"/>
              <a:cs typeface="Calibri"/>
              <a:sym typeface="Calibri"/>
            </a:endParaRPr>
          </a:p>
        </p:txBody>
      </p:sp>
      <p:sp>
        <p:nvSpPr>
          <p:cNvPr id="565" name="Google Shape;565;p18"/>
          <p:cNvSpPr/>
          <p:nvPr/>
        </p:nvSpPr>
        <p:spPr>
          <a:xfrm>
            <a:off x="2296475" y="2894133"/>
            <a:ext cx="455076" cy="26193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F1</a:t>
            </a:r>
            <a:endParaRPr b="0" i="0" sz="1400" u="none" cap="none" strike="noStrike">
              <a:solidFill>
                <a:srgbClr val="000000"/>
              </a:solidFill>
              <a:latin typeface="Arial"/>
              <a:ea typeface="Arial"/>
              <a:cs typeface="Arial"/>
              <a:sym typeface="Arial"/>
            </a:endParaRPr>
          </a:p>
        </p:txBody>
      </p:sp>
      <p:sp>
        <p:nvSpPr>
          <p:cNvPr id="566" name="Google Shape;566;p18"/>
          <p:cNvSpPr/>
          <p:nvPr/>
        </p:nvSpPr>
        <p:spPr>
          <a:xfrm>
            <a:off x="2802815" y="2887842"/>
            <a:ext cx="455076"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F2</a:t>
            </a:r>
            <a:endParaRPr b="0" i="0" sz="1400" u="none" cap="none" strike="noStrike">
              <a:solidFill>
                <a:srgbClr val="000000"/>
              </a:solidFill>
              <a:latin typeface="Arial"/>
              <a:ea typeface="Arial"/>
              <a:cs typeface="Arial"/>
              <a:sym typeface="Arial"/>
            </a:endParaRPr>
          </a:p>
        </p:txBody>
      </p:sp>
      <p:sp>
        <p:nvSpPr>
          <p:cNvPr id="567" name="Google Shape;567;p18"/>
          <p:cNvSpPr/>
          <p:nvPr/>
        </p:nvSpPr>
        <p:spPr>
          <a:xfrm>
            <a:off x="3374682" y="2883399"/>
            <a:ext cx="455076"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F3</a:t>
            </a:r>
            <a:endParaRPr b="0" i="0" sz="1400" u="none" cap="none" strike="noStrike">
              <a:solidFill>
                <a:srgbClr val="000000"/>
              </a:solidFill>
              <a:latin typeface="Arial"/>
              <a:ea typeface="Arial"/>
              <a:cs typeface="Arial"/>
              <a:sym typeface="Arial"/>
            </a:endParaRPr>
          </a:p>
        </p:txBody>
      </p:sp>
      <p:sp>
        <p:nvSpPr>
          <p:cNvPr id="568" name="Google Shape;568;p18"/>
          <p:cNvSpPr/>
          <p:nvPr/>
        </p:nvSpPr>
        <p:spPr>
          <a:xfrm>
            <a:off x="5059125" y="2879131"/>
            <a:ext cx="455076"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L</a:t>
            </a:r>
            <a:endParaRPr b="0" i="0" sz="1400" u="none" cap="none" strike="noStrike">
              <a:solidFill>
                <a:srgbClr val="000000"/>
              </a:solidFill>
              <a:latin typeface="Arial"/>
              <a:ea typeface="Arial"/>
              <a:cs typeface="Arial"/>
              <a:sym typeface="Arial"/>
            </a:endParaRPr>
          </a:p>
        </p:txBody>
      </p:sp>
      <p:sp>
        <p:nvSpPr>
          <p:cNvPr id="569" name="Google Shape;569;p18"/>
          <p:cNvSpPr/>
          <p:nvPr/>
        </p:nvSpPr>
        <p:spPr>
          <a:xfrm>
            <a:off x="3993513" y="2887494"/>
            <a:ext cx="455076"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L</a:t>
            </a:r>
            <a:endParaRPr b="0" i="0" sz="1400" u="none" cap="none" strike="noStrike">
              <a:solidFill>
                <a:srgbClr val="000000"/>
              </a:solidFill>
              <a:latin typeface="Arial"/>
              <a:ea typeface="Arial"/>
              <a:cs typeface="Arial"/>
              <a:sym typeface="Arial"/>
            </a:endParaRPr>
          </a:p>
        </p:txBody>
      </p:sp>
      <p:sp>
        <p:nvSpPr>
          <p:cNvPr id="570" name="Google Shape;570;p18"/>
          <p:cNvSpPr/>
          <p:nvPr/>
        </p:nvSpPr>
        <p:spPr>
          <a:xfrm rot="10800000">
            <a:off x="2076645" y="3245432"/>
            <a:ext cx="1015260" cy="183568"/>
          </a:xfrm>
          <a:prstGeom prst="rightArrow">
            <a:avLst>
              <a:gd fmla="val 50000" name="adj1"/>
              <a:gd fmla="val 50000" name="adj2"/>
            </a:avLst>
          </a:prstGeom>
          <a:solidFill>
            <a:srgbClr val="FF0000"/>
          </a:solidFill>
          <a:ln cap="flat" cmpd="sng" w="254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571" name="Google Shape;571;p18"/>
          <p:cNvSpPr/>
          <p:nvPr/>
        </p:nvSpPr>
        <p:spPr>
          <a:xfrm>
            <a:off x="1845440" y="3245432"/>
            <a:ext cx="1693030" cy="783643"/>
          </a:xfrm>
          <a:prstGeom prst="curvedUpArrow">
            <a:avLst>
              <a:gd fmla="val 25000" name="adj1"/>
              <a:gd fmla="val 50000" name="adj2"/>
              <a:gd fmla="val 25000" name="adj3"/>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pic>
        <p:nvPicPr>
          <p:cNvPr id="572" name="Google Shape;572;p18"/>
          <p:cNvPicPr preferRelativeResize="0"/>
          <p:nvPr/>
        </p:nvPicPr>
        <p:blipFill rotWithShape="1">
          <a:blip r:embed="rId4">
            <a:alphaModFix/>
          </a:blip>
          <a:srcRect b="0" l="0" r="0" t="0"/>
          <a:stretch/>
        </p:blipFill>
        <p:spPr>
          <a:xfrm>
            <a:off x="29160" y="91440"/>
            <a:ext cx="1275480" cy="1236600"/>
          </a:xfrm>
          <a:prstGeom prst="rect">
            <a:avLst/>
          </a:prstGeom>
          <a:noFill/>
          <a:ln>
            <a:noFill/>
          </a:ln>
        </p:spPr>
      </p:pic>
      <p:cxnSp>
        <p:nvCxnSpPr>
          <p:cNvPr id="573" name="Google Shape;573;p18"/>
          <p:cNvCxnSpPr/>
          <p:nvPr/>
        </p:nvCxnSpPr>
        <p:spPr>
          <a:xfrm>
            <a:off x="1500361" y="4004270"/>
            <a:ext cx="0" cy="563113"/>
          </a:xfrm>
          <a:prstGeom prst="straightConnector1">
            <a:avLst/>
          </a:prstGeom>
          <a:noFill/>
          <a:ln cap="flat" cmpd="sng" w="19050">
            <a:solidFill>
              <a:schemeClr val="lt1"/>
            </a:solidFill>
            <a:prstDash val="solid"/>
            <a:round/>
            <a:headEnd len="sm" w="sm" type="none"/>
            <a:tailEnd len="sm" w="sm" type="none"/>
          </a:ln>
        </p:spPr>
      </p:cxnSp>
      <p:cxnSp>
        <p:nvCxnSpPr>
          <p:cNvPr id="574" name="Google Shape;574;p18"/>
          <p:cNvCxnSpPr/>
          <p:nvPr/>
        </p:nvCxnSpPr>
        <p:spPr>
          <a:xfrm>
            <a:off x="1500361" y="4789360"/>
            <a:ext cx="0" cy="563113"/>
          </a:xfrm>
          <a:prstGeom prst="straightConnector1">
            <a:avLst/>
          </a:prstGeom>
          <a:noFill/>
          <a:ln cap="flat" cmpd="sng" w="19050">
            <a:solidFill>
              <a:schemeClr val="lt1"/>
            </a:solidFill>
            <a:prstDash val="solid"/>
            <a:round/>
            <a:headEnd len="sm" w="sm" type="none"/>
            <a:tailEnd len="sm" w="sm" type="none"/>
          </a:ln>
        </p:spPr>
      </p:cxnSp>
      <p:cxnSp>
        <p:nvCxnSpPr>
          <p:cNvPr id="575" name="Google Shape;575;p18"/>
          <p:cNvCxnSpPr/>
          <p:nvPr/>
        </p:nvCxnSpPr>
        <p:spPr>
          <a:xfrm>
            <a:off x="1500361" y="5537505"/>
            <a:ext cx="0" cy="563113"/>
          </a:xfrm>
          <a:prstGeom prst="straightConnector1">
            <a:avLst/>
          </a:prstGeom>
          <a:noFill/>
          <a:ln cap="flat" cmpd="sng" w="19050">
            <a:solidFill>
              <a:schemeClr val="lt1"/>
            </a:solidFill>
            <a:prstDash val="solid"/>
            <a:round/>
            <a:headEnd len="sm" w="sm" type="none"/>
            <a:tailEnd len="sm" w="sm" type="none"/>
          </a:ln>
        </p:spPr>
      </p:cxnSp>
      <p:cxnSp>
        <p:nvCxnSpPr>
          <p:cNvPr id="576" name="Google Shape;576;p18"/>
          <p:cNvCxnSpPr/>
          <p:nvPr/>
        </p:nvCxnSpPr>
        <p:spPr>
          <a:xfrm>
            <a:off x="1513667" y="1719534"/>
            <a:ext cx="0" cy="563113"/>
          </a:xfrm>
          <a:prstGeom prst="straightConnector1">
            <a:avLst/>
          </a:prstGeom>
          <a:noFill/>
          <a:ln cap="flat" cmpd="sng" w="19050">
            <a:solidFill>
              <a:schemeClr val="lt1"/>
            </a:solidFill>
            <a:prstDash val="solid"/>
            <a:round/>
            <a:headEnd len="sm" w="sm" type="none"/>
            <a:tailEnd len="sm" w="sm" type="none"/>
          </a:ln>
        </p:spPr>
      </p:cxnSp>
      <p:cxnSp>
        <p:nvCxnSpPr>
          <p:cNvPr id="577" name="Google Shape;577;p18"/>
          <p:cNvCxnSpPr/>
          <p:nvPr/>
        </p:nvCxnSpPr>
        <p:spPr>
          <a:xfrm>
            <a:off x="1513667" y="2498215"/>
            <a:ext cx="0" cy="563113"/>
          </a:xfrm>
          <a:prstGeom prst="straightConnector1">
            <a:avLst/>
          </a:prstGeom>
          <a:noFill/>
          <a:ln cap="flat" cmpd="sng" w="19050">
            <a:solidFill>
              <a:schemeClr val="lt1"/>
            </a:solidFill>
            <a:prstDash val="solid"/>
            <a:round/>
            <a:headEnd len="sm" w="sm" type="none"/>
            <a:tailEnd len="sm" w="sm" type="none"/>
          </a:ln>
        </p:spPr>
      </p:cxnSp>
      <p:cxnSp>
        <p:nvCxnSpPr>
          <p:cNvPr id="578" name="Google Shape;578;p18"/>
          <p:cNvCxnSpPr/>
          <p:nvPr/>
        </p:nvCxnSpPr>
        <p:spPr>
          <a:xfrm>
            <a:off x="1513667" y="3293793"/>
            <a:ext cx="0" cy="563113"/>
          </a:xfrm>
          <a:prstGeom prst="straightConnector1">
            <a:avLst/>
          </a:prstGeom>
          <a:noFill/>
          <a:ln cap="flat" cmpd="sng" w="19050">
            <a:solidFill>
              <a:schemeClr val="lt1"/>
            </a:solidFill>
            <a:prstDash val="solid"/>
            <a:round/>
            <a:headEnd len="sm" w="sm" type="none"/>
            <a:tailEnd len="sm" w="sm" type="none"/>
          </a:ln>
        </p:spPr>
      </p:cxn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2" name="Shape 582"/>
        <p:cNvGrpSpPr/>
        <p:nvPr/>
      </p:nvGrpSpPr>
      <p:grpSpPr>
        <a:xfrm>
          <a:off x="0" y="0"/>
          <a:ext cx="0" cy="0"/>
          <a:chOff x="0" y="0"/>
          <a:chExt cx="0" cy="0"/>
        </a:xfrm>
      </p:grpSpPr>
      <p:sp>
        <p:nvSpPr>
          <p:cNvPr id="583" name="Google Shape;583;p19"/>
          <p:cNvSpPr/>
          <p:nvPr/>
        </p:nvSpPr>
        <p:spPr>
          <a:xfrm>
            <a:off x="0" y="6553080"/>
            <a:ext cx="12191760" cy="304560"/>
          </a:xfrm>
          <a:prstGeom prst="rect">
            <a:avLst/>
          </a:prstGeom>
          <a:solidFill>
            <a:srgbClr val="00206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584" name="Google Shape;584;p19"/>
          <p:cNvPicPr preferRelativeResize="0"/>
          <p:nvPr/>
        </p:nvPicPr>
        <p:blipFill rotWithShape="1">
          <a:blip r:embed="rId3">
            <a:alphaModFix/>
          </a:blip>
          <a:srcRect b="0" l="0" r="0" t="0"/>
          <a:stretch/>
        </p:blipFill>
        <p:spPr>
          <a:xfrm>
            <a:off x="4287600" y="3264840"/>
            <a:ext cx="3616200" cy="3505680"/>
          </a:xfrm>
          <a:prstGeom prst="rect">
            <a:avLst/>
          </a:prstGeom>
          <a:noFill/>
          <a:ln>
            <a:noFill/>
          </a:ln>
        </p:spPr>
      </p:pic>
      <p:sp>
        <p:nvSpPr>
          <p:cNvPr id="585" name="Google Shape;585;p19"/>
          <p:cNvSpPr/>
          <p:nvPr/>
        </p:nvSpPr>
        <p:spPr>
          <a:xfrm>
            <a:off x="1251120" y="1528920"/>
            <a:ext cx="9689760" cy="14310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8800"/>
              <a:buFont typeface="Arial"/>
              <a:buNone/>
            </a:pPr>
            <a:r>
              <a:rPr b="0" i="0" lang="fr-FR" sz="8800" u="none" cap="none" strike="noStrike">
                <a:solidFill>
                  <a:srgbClr val="000000"/>
                </a:solidFill>
                <a:latin typeface="Impact"/>
                <a:ea typeface="Impact"/>
                <a:cs typeface="Impact"/>
                <a:sym typeface="Impact"/>
              </a:rPr>
              <a:t>Combinaisons 3/4</a:t>
            </a:r>
            <a:endParaRPr b="0" i="0" sz="8800" u="none" cap="none" strike="noStrike">
              <a:solidFill>
                <a:schemeClr val="dk1"/>
              </a:solidFill>
              <a:latin typeface="Arial"/>
              <a:ea typeface="Arial"/>
              <a:cs typeface="Arial"/>
              <a:sym typeface="Arial"/>
            </a:endParaRPr>
          </a:p>
        </p:txBody>
      </p:sp>
      <p:sp>
        <p:nvSpPr>
          <p:cNvPr id="586" name="Google Shape;586;p19"/>
          <p:cNvSpPr/>
          <p:nvPr/>
        </p:nvSpPr>
        <p:spPr>
          <a:xfrm>
            <a:off x="9983160" y="4336200"/>
            <a:ext cx="565200" cy="5778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3200"/>
              <a:buFont typeface="Arial"/>
              <a:buNone/>
            </a:pPr>
            <a:r>
              <a:rPr b="1" i="0" lang="fr-FR" sz="3200" u="none" cap="none" strike="noStrike">
                <a:solidFill>
                  <a:srgbClr val="FFFFFF"/>
                </a:solidFill>
                <a:latin typeface="Calibri"/>
                <a:ea typeface="Calibri"/>
                <a:cs typeface="Calibri"/>
                <a:sym typeface="Calibri"/>
              </a:rPr>
              <a:t>1</a:t>
            </a:r>
            <a:endParaRPr b="0" i="0" sz="3200" u="none" cap="none" strike="noStrike">
              <a:solidFill>
                <a:schemeClr val="dk1"/>
              </a:solidFill>
              <a:latin typeface="Arial"/>
              <a:ea typeface="Arial"/>
              <a:cs typeface="Arial"/>
              <a:sym typeface="Arial"/>
            </a:endParaRPr>
          </a:p>
        </p:txBody>
      </p:sp>
      <p:cxnSp>
        <p:nvCxnSpPr>
          <p:cNvPr id="587" name="Google Shape;587;p19"/>
          <p:cNvCxnSpPr/>
          <p:nvPr/>
        </p:nvCxnSpPr>
        <p:spPr>
          <a:xfrm>
            <a:off x="1250940" y="3238200"/>
            <a:ext cx="9690120" cy="360"/>
          </a:xfrm>
          <a:prstGeom prst="straightConnector1">
            <a:avLst/>
          </a:prstGeom>
          <a:noFill/>
          <a:ln cap="flat" cmpd="sng" w="9525">
            <a:solidFill>
              <a:schemeClr val="dk1"/>
            </a:solidFill>
            <a:prstDash val="solid"/>
            <a:round/>
            <a:headEnd len="sm" w="sm" type="none"/>
            <a:tailEnd len="sm" w="sm" type="none"/>
          </a:ln>
        </p:spPr>
      </p:cxn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2"/>
          <p:cNvSpPr txBox="1"/>
          <p:nvPr/>
        </p:nvSpPr>
        <p:spPr>
          <a:xfrm>
            <a:off x="838080" y="365040"/>
            <a:ext cx="10515240" cy="1325160"/>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rgbClr val="000000"/>
              </a:buClr>
              <a:buSzPts val="4400"/>
              <a:buFont typeface="Arial"/>
              <a:buNone/>
            </a:pPr>
            <a:r>
              <a:rPr b="0" i="0" lang="fr-FR" sz="4400" u="none" cap="none" strike="noStrike">
                <a:solidFill>
                  <a:srgbClr val="000000"/>
                </a:solidFill>
                <a:latin typeface="Impact"/>
                <a:ea typeface="Impact"/>
                <a:cs typeface="Impact"/>
                <a:sym typeface="Impact"/>
              </a:rPr>
              <a:t>Positionnement réception coup d’envoi</a:t>
            </a:r>
            <a:endParaRPr b="0" i="0" sz="4400" u="none" cap="none" strike="noStrike">
              <a:solidFill>
                <a:srgbClr val="000000"/>
              </a:solidFill>
              <a:latin typeface="Calibri"/>
              <a:ea typeface="Calibri"/>
              <a:cs typeface="Calibri"/>
              <a:sym typeface="Calibri"/>
            </a:endParaRPr>
          </a:p>
        </p:txBody>
      </p:sp>
      <p:sp>
        <p:nvSpPr>
          <p:cNvPr id="188" name="Google Shape;188;p2"/>
          <p:cNvSpPr txBox="1"/>
          <p:nvPr/>
        </p:nvSpPr>
        <p:spPr>
          <a:xfrm>
            <a:off x="198000" y="1442160"/>
            <a:ext cx="11811600" cy="520308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rgbClr val="000000"/>
              </a:buClr>
              <a:buSzPts val="2800"/>
              <a:buFont typeface="Arial"/>
              <a:buNone/>
            </a:pPr>
            <a:r>
              <a:t/>
            </a:r>
            <a:endParaRPr b="0" i="0" sz="2800" u="none" cap="none" strike="noStrike">
              <a:solidFill>
                <a:srgbClr val="000000"/>
              </a:solidFill>
              <a:latin typeface="Calibri"/>
              <a:ea typeface="Calibri"/>
              <a:cs typeface="Calibri"/>
              <a:sym typeface="Calibri"/>
            </a:endParaRPr>
          </a:p>
          <a:p>
            <a:pPr indent="0" lvl="0" marL="0" marR="0" rtl="0" algn="l">
              <a:lnSpc>
                <a:spcPct val="90000"/>
              </a:lnSpc>
              <a:spcBef>
                <a:spcPts val="1001"/>
              </a:spcBef>
              <a:spcAft>
                <a:spcPts val="0"/>
              </a:spcAft>
              <a:buClr>
                <a:srgbClr val="000000"/>
              </a:buClr>
              <a:buSzPts val="2800"/>
              <a:buFont typeface="Arial"/>
              <a:buNone/>
            </a:pPr>
            <a:r>
              <a:t/>
            </a:r>
            <a:endParaRPr b="0" i="0" sz="2800" u="none" cap="none" strike="noStrike">
              <a:solidFill>
                <a:srgbClr val="000000"/>
              </a:solidFill>
              <a:latin typeface="Calibri"/>
              <a:ea typeface="Calibri"/>
              <a:cs typeface="Calibri"/>
              <a:sym typeface="Calibri"/>
            </a:endParaRPr>
          </a:p>
        </p:txBody>
      </p:sp>
      <p:cxnSp>
        <p:nvCxnSpPr>
          <p:cNvPr id="189" name="Google Shape;189;p2"/>
          <p:cNvCxnSpPr/>
          <p:nvPr/>
        </p:nvCxnSpPr>
        <p:spPr>
          <a:xfrm>
            <a:off x="532800" y="1412280"/>
            <a:ext cx="360" cy="4950720"/>
          </a:xfrm>
          <a:prstGeom prst="straightConnector1">
            <a:avLst/>
          </a:prstGeom>
          <a:noFill/>
          <a:ln cap="flat" cmpd="sng" w="28425">
            <a:solidFill>
              <a:schemeClr val="lt1"/>
            </a:solidFill>
            <a:prstDash val="solid"/>
            <a:round/>
            <a:headEnd len="sm" w="sm" type="none"/>
            <a:tailEnd len="sm" w="sm" type="none"/>
          </a:ln>
        </p:spPr>
      </p:cxnSp>
      <p:cxnSp>
        <p:nvCxnSpPr>
          <p:cNvPr id="190" name="Google Shape;190;p2"/>
          <p:cNvCxnSpPr/>
          <p:nvPr/>
        </p:nvCxnSpPr>
        <p:spPr>
          <a:xfrm>
            <a:off x="11705400" y="1442160"/>
            <a:ext cx="360" cy="4950720"/>
          </a:xfrm>
          <a:prstGeom prst="straightConnector1">
            <a:avLst/>
          </a:prstGeom>
          <a:noFill/>
          <a:ln cap="flat" cmpd="sng" w="28425">
            <a:solidFill>
              <a:schemeClr val="lt1"/>
            </a:solidFill>
            <a:prstDash val="solid"/>
            <a:round/>
            <a:headEnd len="sm" w="sm" type="none"/>
            <a:tailEnd len="sm" w="sm" type="none"/>
          </a:ln>
        </p:spPr>
      </p:cxnSp>
      <p:cxnSp>
        <p:nvCxnSpPr>
          <p:cNvPr id="191" name="Google Shape;191;p2"/>
          <p:cNvCxnSpPr/>
          <p:nvPr/>
        </p:nvCxnSpPr>
        <p:spPr>
          <a:xfrm flipH="1">
            <a:off x="532800" y="6392880"/>
            <a:ext cx="11172600" cy="360"/>
          </a:xfrm>
          <a:prstGeom prst="straightConnector1">
            <a:avLst/>
          </a:prstGeom>
          <a:noFill/>
          <a:ln cap="flat" cmpd="sng" w="28425">
            <a:solidFill>
              <a:schemeClr val="lt1"/>
            </a:solidFill>
            <a:prstDash val="solid"/>
            <a:round/>
            <a:headEnd len="sm" w="sm" type="none"/>
            <a:tailEnd len="sm" w="sm" type="none"/>
          </a:ln>
        </p:spPr>
      </p:cxnSp>
      <p:cxnSp>
        <p:nvCxnSpPr>
          <p:cNvPr id="192" name="Google Shape;192;p2"/>
          <p:cNvCxnSpPr/>
          <p:nvPr/>
        </p:nvCxnSpPr>
        <p:spPr>
          <a:xfrm>
            <a:off x="4908600" y="5418720"/>
            <a:ext cx="360" cy="944280"/>
          </a:xfrm>
          <a:prstGeom prst="straightConnector1">
            <a:avLst/>
          </a:prstGeom>
          <a:noFill/>
          <a:ln cap="flat" cmpd="sng" w="28425">
            <a:solidFill>
              <a:schemeClr val="lt1"/>
            </a:solidFill>
            <a:prstDash val="solid"/>
            <a:round/>
            <a:headEnd len="sm" w="sm" type="none"/>
            <a:tailEnd len="sm" w="sm" type="none"/>
          </a:ln>
        </p:spPr>
      </p:cxnSp>
      <p:cxnSp>
        <p:nvCxnSpPr>
          <p:cNvPr id="193" name="Google Shape;193;p2"/>
          <p:cNvCxnSpPr/>
          <p:nvPr/>
        </p:nvCxnSpPr>
        <p:spPr>
          <a:xfrm>
            <a:off x="5475600" y="5418720"/>
            <a:ext cx="360" cy="944280"/>
          </a:xfrm>
          <a:prstGeom prst="straightConnector1">
            <a:avLst/>
          </a:prstGeom>
          <a:noFill/>
          <a:ln cap="flat" cmpd="sng" w="28425">
            <a:solidFill>
              <a:schemeClr val="lt1"/>
            </a:solidFill>
            <a:prstDash val="solid"/>
            <a:round/>
            <a:headEnd len="sm" w="sm" type="none"/>
            <a:tailEnd len="sm" w="sm" type="none"/>
          </a:ln>
        </p:spPr>
      </p:cxnSp>
      <p:cxnSp>
        <p:nvCxnSpPr>
          <p:cNvPr id="194" name="Google Shape;194;p2"/>
          <p:cNvCxnSpPr/>
          <p:nvPr/>
        </p:nvCxnSpPr>
        <p:spPr>
          <a:xfrm flipH="1">
            <a:off x="4908600" y="6089400"/>
            <a:ext cx="567000" cy="360"/>
          </a:xfrm>
          <a:prstGeom prst="straightConnector1">
            <a:avLst/>
          </a:prstGeom>
          <a:noFill/>
          <a:ln cap="flat" cmpd="sng" w="28425">
            <a:solidFill>
              <a:schemeClr val="lt1"/>
            </a:solidFill>
            <a:prstDash val="solid"/>
            <a:round/>
            <a:headEnd len="sm" w="sm" type="none"/>
            <a:tailEnd len="sm" w="sm" type="none"/>
          </a:ln>
        </p:spPr>
      </p:cxnSp>
      <p:cxnSp>
        <p:nvCxnSpPr>
          <p:cNvPr id="195" name="Google Shape;195;p2"/>
          <p:cNvCxnSpPr/>
          <p:nvPr/>
        </p:nvCxnSpPr>
        <p:spPr>
          <a:xfrm flipH="1">
            <a:off x="532800" y="4763520"/>
            <a:ext cx="11172600" cy="360"/>
          </a:xfrm>
          <a:prstGeom prst="straightConnector1">
            <a:avLst/>
          </a:prstGeom>
          <a:noFill/>
          <a:ln cap="flat" cmpd="sng" w="28425">
            <a:solidFill>
              <a:schemeClr val="lt1"/>
            </a:solidFill>
            <a:prstDash val="solid"/>
            <a:round/>
            <a:headEnd len="sm" w="sm" type="none"/>
            <a:tailEnd len="sm" w="sm" type="none"/>
          </a:ln>
        </p:spPr>
      </p:cxnSp>
      <p:cxnSp>
        <p:nvCxnSpPr>
          <p:cNvPr id="196" name="Google Shape;196;p2"/>
          <p:cNvCxnSpPr/>
          <p:nvPr/>
        </p:nvCxnSpPr>
        <p:spPr>
          <a:xfrm flipH="1">
            <a:off x="532800" y="2266920"/>
            <a:ext cx="1258200" cy="360"/>
          </a:xfrm>
          <a:prstGeom prst="straightConnector1">
            <a:avLst/>
          </a:prstGeom>
          <a:noFill/>
          <a:ln cap="flat" cmpd="sng" w="28425">
            <a:solidFill>
              <a:schemeClr val="lt1"/>
            </a:solidFill>
            <a:prstDash val="solid"/>
            <a:round/>
            <a:headEnd len="sm" w="sm" type="none"/>
            <a:tailEnd len="sm" w="sm" type="none"/>
          </a:ln>
        </p:spPr>
      </p:cxnSp>
      <p:cxnSp>
        <p:nvCxnSpPr>
          <p:cNvPr id="197" name="Google Shape;197;p2"/>
          <p:cNvCxnSpPr/>
          <p:nvPr/>
        </p:nvCxnSpPr>
        <p:spPr>
          <a:xfrm flipH="1">
            <a:off x="2325600" y="2266920"/>
            <a:ext cx="1257840" cy="360"/>
          </a:xfrm>
          <a:prstGeom prst="straightConnector1">
            <a:avLst/>
          </a:prstGeom>
          <a:noFill/>
          <a:ln cap="flat" cmpd="sng" w="28425">
            <a:solidFill>
              <a:schemeClr val="lt1"/>
            </a:solidFill>
            <a:prstDash val="solid"/>
            <a:round/>
            <a:headEnd len="sm" w="sm" type="none"/>
            <a:tailEnd len="sm" w="sm" type="none"/>
          </a:ln>
        </p:spPr>
      </p:cxnSp>
      <p:cxnSp>
        <p:nvCxnSpPr>
          <p:cNvPr id="198" name="Google Shape;198;p2"/>
          <p:cNvCxnSpPr/>
          <p:nvPr/>
        </p:nvCxnSpPr>
        <p:spPr>
          <a:xfrm flipH="1">
            <a:off x="4033440" y="2266920"/>
            <a:ext cx="1257840" cy="360"/>
          </a:xfrm>
          <a:prstGeom prst="straightConnector1">
            <a:avLst/>
          </a:prstGeom>
          <a:noFill/>
          <a:ln cap="flat" cmpd="sng" w="28425">
            <a:solidFill>
              <a:schemeClr val="lt1"/>
            </a:solidFill>
            <a:prstDash val="solid"/>
            <a:round/>
            <a:headEnd len="sm" w="sm" type="none"/>
            <a:tailEnd len="sm" w="sm" type="none"/>
          </a:ln>
        </p:spPr>
      </p:cxnSp>
      <p:cxnSp>
        <p:nvCxnSpPr>
          <p:cNvPr id="199" name="Google Shape;199;p2"/>
          <p:cNvCxnSpPr/>
          <p:nvPr/>
        </p:nvCxnSpPr>
        <p:spPr>
          <a:xfrm flipH="1">
            <a:off x="5684400" y="2266920"/>
            <a:ext cx="1257840" cy="360"/>
          </a:xfrm>
          <a:prstGeom prst="straightConnector1">
            <a:avLst/>
          </a:prstGeom>
          <a:noFill/>
          <a:ln cap="flat" cmpd="sng" w="28425">
            <a:solidFill>
              <a:schemeClr val="lt1"/>
            </a:solidFill>
            <a:prstDash val="solid"/>
            <a:round/>
            <a:headEnd len="sm" w="sm" type="none"/>
            <a:tailEnd len="sm" w="sm" type="none"/>
          </a:ln>
        </p:spPr>
      </p:cxnSp>
      <p:cxnSp>
        <p:nvCxnSpPr>
          <p:cNvPr id="200" name="Google Shape;200;p2"/>
          <p:cNvCxnSpPr/>
          <p:nvPr/>
        </p:nvCxnSpPr>
        <p:spPr>
          <a:xfrm flipH="1">
            <a:off x="7455240" y="2266920"/>
            <a:ext cx="1258200" cy="360"/>
          </a:xfrm>
          <a:prstGeom prst="straightConnector1">
            <a:avLst/>
          </a:prstGeom>
          <a:noFill/>
          <a:ln cap="flat" cmpd="sng" w="28425">
            <a:solidFill>
              <a:schemeClr val="lt1"/>
            </a:solidFill>
            <a:prstDash val="solid"/>
            <a:round/>
            <a:headEnd len="sm" w="sm" type="none"/>
            <a:tailEnd len="sm" w="sm" type="none"/>
          </a:ln>
        </p:spPr>
      </p:cxnSp>
      <p:cxnSp>
        <p:nvCxnSpPr>
          <p:cNvPr id="201" name="Google Shape;201;p2"/>
          <p:cNvCxnSpPr/>
          <p:nvPr/>
        </p:nvCxnSpPr>
        <p:spPr>
          <a:xfrm flipH="1">
            <a:off x="9708480" y="2266920"/>
            <a:ext cx="1257840" cy="360"/>
          </a:xfrm>
          <a:prstGeom prst="straightConnector1">
            <a:avLst/>
          </a:prstGeom>
          <a:noFill/>
          <a:ln cap="flat" cmpd="sng" w="28425">
            <a:solidFill>
              <a:schemeClr val="lt1"/>
            </a:solidFill>
            <a:prstDash val="solid"/>
            <a:round/>
            <a:headEnd len="sm" w="sm" type="none"/>
            <a:tailEnd len="sm" w="sm" type="none"/>
          </a:ln>
        </p:spPr>
      </p:cxnSp>
      <p:sp>
        <p:nvSpPr>
          <p:cNvPr id="202" name="Google Shape;202;p2"/>
          <p:cNvSpPr/>
          <p:nvPr/>
        </p:nvSpPr>
        <p:spPr>
          <a:xfrm>
            <a:off x="7811640" y="429156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6</a:t>
            </a:r>
            <a:endParaRPr b="0" i="0" sz="1100" u="none" cap="none" strike="noStrike">
              <a:solidFill>
                <a:schemeClr val="dk1"/>
              </a:solidFill>
              <a:latin typeface="Arial"/>
              <a:ea typeface="Arial"/>
              <a:cs typeface="Arial"/>
              <a:sym typeface="Arial"/>
            </a:endParaRPr>
          </a:p>
        </p:txBody>
      </p:sp>
      <p:sp>
        <p:nvSpPr>
          <p:cNvPr id="203" name="Google Shape;203;p2"/>
          <p:cNvSpPr/>
          <p:nvPr/>
        </p:nvSpPr>
        <p:spPr>
          <a:xfrm>
            <a:off x="9506160" y="484776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9</a:t>
            </a:r>
            <a:endParaRPr b="0" i="0" sz="1100" u="none" cap="none" strike="noStrike">
              <a:solidFill>
                <a:schemeClr val="dk1"/>
              </a:solidFill>
              <a:latin typeface="Arial"/>
              <a:ea typeface="Arial"/>
              <a:cs typeface="Arial"/>
              <a:sym typeface="Arial"/>
            </a:endParaRPr>
          </a:p>
        </p:txBody>
      </p:sp>
      <p:sp>
        <p:nvSpPr>
          <p:cNvPr id="204" name="Google Shape;204;p2"/>
          <p:cNvSpPr/>
          <p:nvPr/>
        </p:nvSpPr>
        <p:spPr>
          <a:xfrm>
            <a:off x="9991080" y="55882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14</a:t>
            </a:r>
            <a:endParaRPr b="0" i="0" sz="1100" u="none" cap="none" strike="noStrike">
              <a:solidFill>
                <a:schemeClr val="dk1"/>
              </a:solidFill>
              <a:latin typeface="Arial"/>
              <a:ea typeface="Arial"/>
              <a:cs typeface="Arial"/>
              <a:sym typeface="Arial"/>
            </a:endParaRPr>
          </a:p>
        </p:txBody>
      </p:sp>
      <p:sp>
        <p:nvSpPr>
          <p:cNvPr id="205" name="Google Shape;205;p2"/>
          <p:cNvSpPr/>
          <p:nvPr/>
        </p:nvSpPr>
        <p:spPr>
          <a:xfrm>
            <a:off x="10858680" y="454464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7</a:t>
            </a:r>
            <a:endParaRPr b="0" i="0" sz="1100" u="none" cap="none" strike="noStrike">
              <a:solidFill>
                <a:schemeClr val="dk1"/>
              </a:solidFill>
              <a:latin typeface="Arial"/>
              <a:ea typeface="Arial"/>
              <a:cs typeface="Arial"/>
              <a:sym typeface="Arial"/>
            </a:endParaRPr>
          </a:p>
        </p:txBody>
      </p:sp>
      <p:sp>
        <p:nvSpPr>
          <p:cNvPr id="206" name="Google Shape;206;p2"/>
          <p:cNvSpPr/>
          <p:nvPr/>
        </p:nvSpPr>
        <p:spPr>
          <a:xfrm>
            <a:off x="10962360" y="364932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4</a:t>
            </a:r>
            <a:endParaRPr b="0" i="0" sz="1100" u="none" cap="none" strike="noStrike">
              <a:solidFill>
                <a:schemeClr val="dk1"/>
              </a:solidFill>
              <a:latin typeface="Arial"/>
              <a:ea typeface="Arial"/>
              <a:cs typeface="Arial"/>
              <a:sym typeface="Arial"/>
            </a:endParaRPr>
          </a:p>
        </p:txBody>
      </p:sp>
      <p:sp>
        <p:nvSpPr>
          <p:cNvPr id="207" name="Google Shape;207;p2"/>
          <p:cNvSpPr/>
          <p:nvPr/>
        </p:nvSpPr>
        <p:spPr>
          <a:xfrm>
            <a:off x="8828640" y="34138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5</a:t>
            </a:r>
            <a:endParaRPr b="0" i="0" sz="1100" u="none" cap="none" strike="noStrike">
              <a:solidFill>
                <a:schemeClr val="dk1"/>
              </a:solidFill>
              <a:latin typeface="Arial"/>
              <a:ea typeface="Arial"/>
              <a:cs typeface="Arial"/>
              <a:sym typeface="Arial"/>
            </a:endParaRPr>
          </a:p>
        </p:txBody>
      </p:sp>
      <p:sp>
        <p:nvSpPr>
          <p:cNvPr id="208" name="Google Shape;208;p2"/>
          <p:cNvSpPr/>
          <p:nvPr/>
        </p:nvSpPr>
        <p:spPr>
          <a:xfrm>
            <a:off x="10362600" y="24868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a:t>
            </a:r>
            <a:endParaRPr b="0" i="0" sz="1100" u="none" cap="none" strike="noStrike">
              <a:solidFill>
                <a:schemeClr val="dk1"/>
              </a:solidFill>
              <a:latin typeface="Arial"/>
              <a:ea typeface="Arial"/>
              <a:cs typeface="Arial"/>
              <a:sym typeface="Arial"/>
            </a:endParaRPr>
          </a:p>
        </p:txBody>
      </p:sp>
      <p:sp>
        <p:nvSpPr>
          <p:cNvPr id="209" name="Google Shape;209;p2"/>
          <p:cNvSpPr/>
          <p:nvPr/>
        </p:nvSpPr>
        <p:spPr>
          <a:xfrm>
            <a:off x="8475120" y="250236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3</a:t>
            </a:r>
            <a:endParaRPr b="0" i="0" sz="1100" u="none" cap="none" strike="noStrike">
              <a:solidFill>
                <a:schemeClr val="dk1"/>
              </a:solidFill>
              <a:latin typeface="Arial"/>
              <a:ea typeface="Arial"/>
              <a:cs typeface="Arial"/>
              <a:sym typeface="Arial"/>
            </a:endParaRPr>
          </a:p>
        </p:txBody>
      </p:sp>
      <p:sp>
        <p:nvSpPr>
          <p:cNvPr id="210" name="Google Shape;210;p2"/>
          <p:cNvSpPr/>
          <p:nvPr/>
        </p:nvSpPr>
        <p:spPr>
          <a:xfrm>
            <a:off x="6676200" y="24868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2</a:t>
            </a:r>
            <a:endParaRPr b="0" i="0" sz="1100" u="none" cap="none" strike="noStrike">
              <a:solidFill>
                <a:schemeClr val="dk1"/>
              </a:solidFill>
              <a:latin typeface="Arial"/>
              <a:ea typeface="Arial"/>
              <a:cs typeface="Arial"/>
              <a:sym typeface="Arial"/>
            </a:endParaRPr>
          </a:p>
        </p:txBody>
      </p:sp>
      <p:sp>
        <p:nvSpPr>
          <p:cNvPr id="211" name="Google Shape;211;p2"/>
          <p:cNvSpPr/>
          <p:nvPr/>
        </p:nvSpPr>
        <p:spPr>
          <a:xfrm>
            <a:off x="734400" y="38926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11</a:t>
            </a:r>
            <a:endParaRPr b="0" i="0" sz="1100" u="none" cap="none" strike="noStrike">
              <a:solidFill>
                <a:schemeClr val="dk1"/>
              </a:solidFill>
              <a:latin typeface="Arial"/>
              <a:ea typeface="Arial"/>
              <a:cs typeface="Arial"/>
              <a:sym typeface="Arial"/>
            </a:endParaRPr>
          </a:p>
        </p:txBody>
      </p:sp>
      <p:sp>
        <p:nvSpPr>
          <p:cNvPr id="212" name="Google Shape;212;p2"/>
          <p:cNvSpPr/>
          <p:nvPr/>
        </p:nvSpPr>
        <p:spPr>
          <a:xfrm>
            <a:off x="2527200" y="536940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15</a:t>
            </a:r>
            <a:endParaRPr b="0" i="0" sz="1100" u="none" cap="none" strike="noStrike">
              <a:solidFill>
                <a:schemeClr val="dk1"/>
              </a:solidFill>
              <a:latin typeface="Arial"/>
              <a:ea typeface="Arial"/>
              <a:cs typeface="Arial"/>
              <a:sym typeface="Arial"/>
            </a:endParaRPr>
          </a:p>
        </p:txBody>
      </p:sp>
      <p:sp>
        <p:nvSpPr>
          <p:cNvPr id="213" name="Google Shape;213;p2"/>
          <p:cNvSpPr/>
          <p:nvPr/>
        </p:nvSpPr>
        <p:spPr>
          <a:xfrm>
            <a:off x="2782800" y="278892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13</a:t>
            </a:r>
            <a:endParaRPr b="0" i="0" sz="1100" u="none" cap="none" strike="noStrike">
              <a:solidFill>
                <a:schemeClr val="dk1"/>
              </a:solidFill>
              <a:latin typeface="Arial"/>
              <a:ea typeface="Arial"/>
              <a:cs typeface="Arial"/>
              <a:sym typeface="Arial"/>
            </a:endParaRPr>
          </a:p>
        </p:txBody>
      </p:sp>
      <p:sp>
        <p:nvSpPr>
          <p:cNvPr id="214" name="Google Shape;214;p2"/>
          <p:cNvSpPr/>
          <p:nvPr/>
        </p:nvSpPr>
        <p:spPr>
          <a:xfrm>
            <a:off x="4770000" y="49852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10</a:t>
            </a:r>
            <a:endParaRPr b="0" i="0" sz="1100" u="none" cap="none" strike="noStrike">
              <a:solidFill>
                <a:schemeClr val="dk1"/>
              </a:solidFill>
              <a:latin typeface="Arial"/>
              <a:ea typeface="Arial"/>
              <a:cs typeface="Arial"/>
              <a:sym typeface="Arial"/>
            </a:endParaRPr>
          </a:p>
        </p:txBody>
      </p:sp>
      <p:sp>
        <p:nvSpPr>
          <p:cNvPr id="215" name="Google Shape;215;p2"/>
          <p:cNvSpPr/>
          <p:nvPr/>
        </p:nvSpPr>
        <p:spPr>
          <a:xfrm>
            <a:off x="5661000" y="37720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12</a:t>
            </a:r>
            <a:endParaRPr b="0" i="0" sz="1100" u="none" cap="none" strike="noStrike">
              <a:solidFill>
                <a:schemeClr val="dk1"/>
              </a:solidFill>
              <a:latin typeface="Arial"/>
              <a:ea typeface="Arial"/>
              <a:cs typeface="Arial"/>
              <a:sym typeface="Arial"/>
            </a:endParaRPr>
          </a:p>
        </p:txBody>
      </p:sp>
      <p:sp>
        <p:nvSpPr>
          <p:cNvPr id="216" name="Google Shape;216;p2"/>
          <p:cNvSpPr/>
          <p:nvPr/>
        </p:nvSpPr>
        <p:spPr>
          <a:xfrm>
            <a:off x="7329960" y="523692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8</a:t>
            </a:r>
            <a:endParaRPr b="0" i="0" sz="1100" u="none" cap="none" strike="noStrike">
              <a:solidFill>
                <a:schemeClr val="dk1"/>
              </a:solidFill>
              <a:latin typeface="Arial"/>
              <a:ea typeface="Arial"/>
              <a:cs typeface="Arial"/>
              <a:sym typeface="Arial"/>
            </a:endParaRPr>
          </a:p>
        </p:txBody>
      </p:sp>
      <p:pic>
        <p:nvPicPr>
          <p:cNvPr id="217" name="Google Shape;217;p2"/>
          <p:cNvPicPr preferRelativeResize="0"/>
          <p:nvPr/>
        </p:nvPicPr>
        <p:blipFill rotWithShape="1">
          <a:blip r:embed="rId3">
            <a:alphaModFix/>
          </a:blip>
          <a:srcRect b="0" l="0" r="0" t="0"/>
          <a:stretch/>
        </p:blipFill>
        <p:spPr>
          <a:xfrm>
            <a:off x="98829" y="228600"/>
            <a:ext cx="1275480" cy="12366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1" name="Shape 591"/>
        <p:cNvGrpSpPr/>
        <p:nvPr/>
      </p:nvGrpSpPr>
      <p:grpSpPr>
        <a:xfrm>
          <a:off x="0" y="0"/>
          <a:ext cx="0" cy="0"/>
          <a:chOff x="0" y="0"/>
          <a:chExt cx="0" cy="0"/>
        </a:xfrm>
      </p:grpSpPr>
      <p:sp>
        <p:nvSpPr>
          <p:cNvPr id="592" name="Google Shape;592;p20"/>
          <p:cNvSpPr txBox="1"/>
          <p:nvPr/>
        </p:nvSpPr>
        <p:spPr>
          <a:xfrm>
            <a:off x="838380" y="365040"/>
            <a:ext cx="10515240" cy="1325160"/>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rgbClr val="000000"/>
              </a:buClr>
              <a:buSzPts val="4400"/>
              <a:buFont typeface="Arial"/>
              <a:buNone/>
            </a:pPr>
            <a:r>
              <a:rPr b="0" i="0" lang="fr-FR" sz="4400" u="none" cap="none" strike="noStrike">
                <a:solidFill>
                  <a:srgbClr val="000000"/>
                </a:solidFill>
                <a:latin typeface="Impact"/>
                <a:ea typeface="Impact"/>
                <a:cs typeface="Impact"/>
                <a:sym typeface="Impact"/>
              </a:rPr>
              <a:t>Casse Pipe </a:t>
            </a:r>
            <a:endParaRPr b="0" i="0" sz="4400" u="none" cap="none" strike="noStrike">
              <a:solidFill>
                <a:srgbClr val="000000"/>
              </a:solidFill>
              <a:latin typeface="Calibri"/>
              <a:ea typeface="Calibri"/>
              <a:cs typeface="Calibri"/>
              <a:sym typeface="Calibri"/>
            </a:endParaRPr>
          </a:p>
        </p:txBody>
      </p:sp>
      <p:sp>
        <p:nvSpPr>
          <p:cNvPr id="593" name="Google Shape;593;p20"/>
          <p:cNvSpPr txBox="1"/>
          <p:nvPr/>
        </p:nvSpPr>
        <p:spPr>
          <a:xfrm>
            <a:off x="520560" y="1844640"/>
            <a:ext cx="5445000" cy="437004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sp>
        <p:nvSpPr>
          <p:cNvPr id="594" name="Google Shape;594;p20"/>
          <p:cNvSpPr txBox="1"/>
          <p:nvPr/>
        </p:nvSpPr>
        <p:spPr>
          <a:xfrm>
            <a:off x="6172200" y="1690560"/>
            <a:ext cx="5182920" cy="4498560"/>
          </a:xfrm>
          <a:prstGeom prst="rect">
            <a:avLst/>
          </a:prstGeom>
          <a:noFill/>
          <a:ln>
            <a:noFill/>
          </a:ln>
        </p:spPr>
        <p:txBody>
          <a:bodyPr anchorCtr="0" anchor="t" bIns="45700" lIns="91425" spcFirstLastPara="1" rIns="91425" wrap="square" tIns="45700">
            <a:normAutofit/>
          </a:bodyPr>
          <a:lstStyle/>
          <a:p>
            <a:pPr indent="-228240" lvl="0" marL="228600" marR="0" rtl="0" algn="l">
              <a:lnSpc>
                <a:spcPct val="90000"/>
              </a:lnSpc>
              <a:spcBef>
                <a:spcPts val="0"/>
              </a:spcBef>
              <a:spcAft>
                <a:spcPts val="0"/>
              </a:spcAft>
              <a:buClr>
                <a:srgbClr val="000000"/>
              </a:buClr>
              <a:buSzPts val="1500"/>
              <a:buFont typeface="Arial"/>
              <a:buChar char="•"/>
            </a:pPr>
            <a:r>
              <a:rPr b="0" i="0" lang="fr-FR" sz="1500" u="none" cap="none" strike="noStrike">
                <a:solidFill>
                  <a:srgbClr val="000000"/>
                </a:solidFill>
                <a:latin typeface="Calibri"/>
                <a:ea typeface="Calibri"/>
                <a:cs typeface="Calibri"/>
                <a:sym typeface="Calibri"/>
              </a:rPr>
              <a:t>Démarrage : Toujours sur une mêlée à gauche du terrain. Cela empêche le 9 adverse de défendre sur le 8.  Le 10, le 11 et le 12 sont tous les 3 alignés à 5 mètres de la mêlée.</a:t>
            </a:r>
            <a:endParaRPr b="0" i="0" sz="1500" u="none" cap="none" strike="noStrike">
              <a:solidFill>
                <a:srgbClr val="000000"/>
              </a:solidFill>
              <a:latin typeface="Calibri"/>
              <a:ea typeface="Calibri"/>
              <a:cs typeface="Calibri"/>
              <a:sym typeface="Calibri"/>
            </a:endParaRPr>
          </a:p>
          <a:p>
            <a:pPr indent="-228240" lvl="0" marL="228600" marR="0" rtl="0" algn="l">
              <a:lnSpc>
                <a:spcPct val="90000"/>
              </a:lnSpc>
              <a:spcBef>
                <a:spcPts val="1001"/>
              </a:spcBef>
              <a:spcAft>
                <a:spcPts val="0"/>
              </a:spcAft>
              <a:buClr>
                <a:srgbClr val="000000"/>
              </a:buClr>
              <a:buSzPts val="1500"/>
              <a:buFont typeface="Arial"/>
              <a:buChar char="•"/>
            </a:pPr>
            <a:r>
              <a:rPr b="0" i="0" lang="fr-FR" sz="1500" u="none" cap="none" strike="noStrike">
                <a:solidFill>
                  <a:srgbClr val="000000"/>
                </a:solidFill>
                <a:latin typeface="Calibri"/>
                <a:ea typeface="Calibri"/>
                <a:cs typeface="Calibri"/>
                <a:sym typeface="Calibri"/>
              </a:rPr>
              <a:t>1ère alternative (</a:t>
            </a:r>
            <a:r>
              <a:rPr b="1" i="0" lang="fr-FR" sz="1500" u="none" cap="none" strike="noStrike">
                <a:solidFill>
                  <a:srgbClr val="000000"/>
                </a:solidFill>
                <a:latin typeface="Calibri"/>
                <a:ea typeface="Calibri"/>
                <a:cs typeface="Calibri"/>
                <a:sym typeface="Calibri"/>
              </a:rPr>
              <a:t>Bleu</a:t>
            </a:r>
            <a:r>
              <a:rPr b="0" i="0" lang="fr-FR" sz="1500" u="none" cap="none" strike="noStrike">
                <a:solidFill>
                  <a:srgbClr val="000000"/>
                </a:solidFill>
                <a:latin typeface="Calibri"/>
                <a:ea typeface="Calibri"/>
                <a:cs typeface="Calibri"/>
                <a:sym typeface="Calibri"/>
              </a:rPr>
              <a:t>) : Départ du 8 qui attaque la zone du 10 adverse. A 1 mètre du défenseur, il  la donne au 12 main à main, qui vient pour franchir</a:t>
            </a:r>
            <a:endParaRPr b="0" i="0" sz="1500" u="none" cap="none" strike="noStrike">
              <a:solidFill>
                <a:srgbClr val="000000"/>
              </a:solidFill>
              <a:latin typeface="Calibri"/>
              <a:ea typeface="Calibri"/>
              <a:cs typeface="Calibri"/>
              <a:sym typeface="Calibri"/>
            </a:endParaRPr>
          </a:p>
          <a:p>
            <a:pPr indent="-228240" lvl="0" marL="228600" marR="0" rtl="0" algn="l">
              <a:lnSpc>
                <a:spcPct val="90000"/>
              </a:lnSpc>
              <a:spcBef>
                <a:spcPts val="1001"/>
              </a:spcBef>
              <a:spcAft>
                <a:spcPts val="0"/>
              </a:spcAft>
              <a:buClr>
                <a:srgbClr val="000000"/>
              </a:buClr>
              <a:buSzPts val="1500"/>
              <a:buFont typeface="Arial"/>
              <a:buChar char="•"/>
            </a:pPr>
            <a:r>
              <a:rPr b="0" i="0" lang="fr-FR" sz="1500" u="none" cap="none" strike="noStrike">
                <a:solidFill>
                  <a:srgbClr val="000000"/>
                </a:solidFill>
                <a:latin typeface="Calibri"/>
                <a:ea typeface="Calibri"/>
                <a:cs typeface="Calibri"/>
                <a:sym typeface="Calibri"/>
              </a:rPr>
              <a:t>2ème alternative (</a:t>
            </a:r>
            <a:r>
              <a:rPr b="1" i="0" lang="fr-FR" sz="1500" u="none" cap="none" strike="noStrike">
                <a:solidFill>
                  <a:srgbClr val="000000"/>
                </a:solidFill>
                <a:latin typeface="Calibri"/>
                <a:ea typeface="Calibri"/>
                <a:cs typeface="Calibri"/>
                <a:sym typeface="Calibri"/>
              </a:rPr>
              <a:t>Blanc</a:t>
            </a:r>
            <a:r>
              <a:rPr b="0" i="0" lang="fr-FR" sz="1500" u="none" cap="none" strike="noStrike">
                <a:solidFill>
                  <a:srgbClr val="000000"/>
                </a:solidFill>
                <a:latin typeface="Calibri"/>
                <a:ea typeface="Calibri"/>
                <a:cs typeface="Calibri"/>
                <a:sym typeface="Calibri"/>
              </a:rPr>
              <a:t>) : Le départ du 8 est exactement la même sauf que c’est lui qui décide de franchir, le 12 vient uniquement en leurre.</a:t>
            </a:r>
            <a:endParaRPr b="0" i="0" sz="1500" u="none" cap="none" strike="noStrike">
              <a:solidFill>
                <a:srgbClr val="000000"/>
              </a:solidFill>
              <a:latin typeface="Calibri"/>
              <a:ea typeface="Calibri"/>
              <a:cs typeface="Calibri"/>
              <a:sym typeface="Calibri"/>
            </a:endParaRPr>
          </a:p>
          <a:p>
            <a:pPr indent="0" lvl="0" marL="0" marR="0" rtl="0" algn="l">
              <a:lnSpc>
                <a:spcPct val="90000"/>
              </a:lnSpc>
              <a:spcBef>
                <a:spcPts val="1001"/>
              </a:spcBef>
              <a:spcAft>
                <a:spcPts val="0"/>
              </a:spcAft>
              <a:buClr>
                <a:srgbClr val="000000"/>
              </a:buClr>
              <a:buSzPts val="1500"/>
              <a:buFont typeface="Arial"/>
              <a:buNone/>
            </a:pPr>
            <a:r>
              <a:rPr b="0" i="0" lang="fr-FR" sz="1500" u="none" cap="none" strike="noStrike">
                <a:solidFill>
                  <a:srgbClr val="000000"/>
                </a:solidFill>
                <a:latin typeface="Calibri"/>
                <a:ea typeface="Calibri"/>
                <a:cs typeface="Calibri"/>
                <a:sym typeface="Calibri"/>
              </a:rPr>
              <a:t>Joueur Soutien : l’ailier anticipe la combinaison et se place dans l’axe de la mêlée à 5 m. C’est la première personne à venir protéger le ballon. Ensuite le 7 est le soutien supplémentaire à venir protéger le ballon. </a:t>
            </a:r>
            <a:endParaRPr b="0" i="0" sz="1500" u="none" cap="none" strike="noStrike">
              <a:solidFill>
                <a:srgbClr val="000000"/>
              </a:solidFill>
              <a:latin typeface="Calibri"/>
              <a:ea typeface="Calibri"/>
              <a:cs typeface="Calibri"/>
              <a:sym typeface="Calibri"/>
            </a:endParaRPr>
          </a:p>
        </p:txBody>
      </p:sp>
      <p:sp>
        <p:nvSpPr>
          <p:cNvPr id="595" name="Google Shape;595;p20"/>
          <p:cNvSpPr/>
          <p:nvPr/>
        </p:nvSpPr>
        <p:spPr>
          <a:xfrm>
            <a:off x="1315080" y="386136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a:t>
            </a:r>
            <a:endParaRPr b="0" i="0" sz="1100" u="none" cap="none" strike="noStrike">
              <a:solidFill>
                <a:schemeClr val="dk1"/>
              </a:solidFill>
              <a:latin typeface="Arial"/>
              <a:ea typeface="Arial"/>
              <a:cs typeface="Arial"/>
              <a:sym typeface="Arial"/>
            </a:endParaRPr>
          </a:p>
        </p:txBody>
      </p:sp>
      <p:sp>
        <p:nvSpPr>
          <p:cNvPr id="596" name="Google Shape;596;p20"/>
          <p:cNvSpPr/>
          <p:nvPr/>
        </p:nvSpPr>
        <p:spPr>
          <a:xfrm>
            <a:off x="2273400" y="383796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3</a:t>
            </a:r>
            <a:endParaRPr b="0" i="0" sz="1100" u="none" cap="none" strike="noStrike">
              <a:solidFill>
                <a:schemeClr val="dk1"/>
              </a:solidFill>
              <a:latin typeface="Arial"/>
              <a:ea typeface="Arial"/>
              <a:cs typeface="Arial"/>
              <a:sym typeface="Arial"/>
            </a:endParaRPr>
          </a:p>
        </p:txBody>
      </p:sp>
      <p:sp>
        <p:nvSpPr>
          <p:cNvPr id="597" name="Google Shape;597;p20"/>
          <p:cNvSpPr/>
          <p:nvPr/>
        </p:nvSpPr>
        <p:spPr>
          <a:xfrm>
            <a:off x="1508670" y="425376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4</a:t>
            </a:r>
            <a:endParaRPr b="0" i="0" sz="1100" u="none" cap="none" strike="noStrike">
              <a:solidFill>
                <a:schemeClr val="dk1"/>
              </a:solidFill>
              <a:latin typeface="Arial"/>
              <a:ea typeface="Arial"/>
              <a:cs typeface="Arial"/>
              <a:sym typeface="Arial"/>
            </a:endParaRPr>
          </a:p>
        </p:txBody>
      </p:sp>
      <p:sp>
        <p:nvSpPr>
          <p:cNvPr id="598" name="Google Shape;598;p20"/>
          <p:cNvSpPr/>
          <p:nvPr/>
        </p:nvSpPr>
        <p:spPr>
          <a:xfrm>
            <a:off x="2005250" y="42355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5</a:t>
            </a:r>
            <a:endParaRPr b="0" i="0" sz="1100" u="none" cap="none" strike="noStrike">
              <a:solidFill>
                <a:schemeClr val="dk1"/>
              </a:solidFill>
              <a:latin typeface="Arial"/>
              <a:ea typeface="Arial"/>
              <a:cs typeface="Arial"/>
              <a:sym typeface="Arial"/>
            </a:endParaRPr>
          </a:p>
        </p:txBody>
      </p:sp>
      <p:sp>
        <p:nvSpPr>
          <p:cNvPr id="599" name="Google Shape;599;p20"/>
          <p:cNvSpPr/>
          <p:nvPr/>
        </p:nvSpPr>
        <p:spPr>
          <a:xfrm>
            <a:off x="1762560" y="38692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2</a:t>
            </a:r>
            <a:endParaRPr b="0" i="0" sz="1100" u="none" cap="none" strike="noStrike">
              <a:solidFill>
                <a:schemeClr val="dk1"/>
              </a:solidFill>
              <a:latin typeface="Arial"/>
              <a:ea typeface="Arial"/>
              <a:cs typeface="Arial"/>
              <a:sym typeface="Arial"/>
            </a:endParaRPr>
          </a:p>
        </p:txBody>
      </p:sp>
      <p:sp>
        <p:nvSpPr>
          <p:cNvPr id="600" name="Google Shape;600;p20"/>
          <p:cNvSpPr/>
          <p:nvPr/>
        </p:nvSpPr>
        <p:spPr>
          <a:xfrm>
            <a:off x="2482894" y="4374131"/>
            <a:ext cx="426116" cy="397773"/>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7</a:t>
            </a:r>
            <a:endParaRPr b="0" i="0" sz="1100" u="none" cap="none" strike="noStrike">
              <a:solidFill>
                <a:schemeClr val="dk1"/>
              </a:solidFill>
              <a:latin typeface="Arial"/>
              <a:ea typeface="Arial"/>
              <a:cs typeface="Arial"/>
              <a:sym typeface="Arial"/>
            </a:endParaRPr>
          </a:p>
        </p:txBody>
      </p:sp>
      <p:sp>
        <p:nvSpPr>
          <p:cNvPr id="601" name="Google Shape;601;p20"/>
          <p:cNvSpPr/>
          <p:nvPr/>
        </p:nvSpPr>
        <p:spPr>
          <a:xfrm>
            <a:off x="1029419" y="4372539"/>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6</a:t>
            </a:r>
            <a:endParaRPr b="0" i="0" sz="1100" u="none" cap="none" strike="noStrike">
              <a:solidFill>
                <a:schemeClr val="dk1"/>
              </a:solidFill>
              <a:latin typeface="Arial"/>
              <a:ea typeface="Arial"/>
              <a:cs typeface="Arial"/>
              <a:sym typeface="Arial"/>
            </a:endParaRPr>
          </a:p>
        </p:txBody>
      </p:sp>
      <p:sp>
        <p:nvSpPr>
          <p:cNvPr id="602" name="Google Shape;602;p20"/>
          <p:cNvSpPr/>
          <p:nvPr/>
        </p:nvSpPr>
        <p:spPr>
          <a:xfrm>
            <a:off x="1783415" y="46279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8</a:t>
            </a:r>
            <a:endParaRPr b="0" i="0" sz="1100" u="none" cap="none" strike="noStrike">
              <a:solidFill>
                <a:schemeClr val="dk1"/>
              </a:solidFill>
              <a:latin typeface="Arial"/>
              <a:ea typeface="Arial"/>
              <a:cs typeface="Arial"/>
              <a:sym typeface="Arial"/>
            </a:endParaRPr>
          </a:p>
        </p:txBody>
      </p:sp>
      <p:sp>
        <p:nvSpPr>
          <p:cNvPr id="603" name="Google Shape;603;p20"/>
          <p:cNvSpPr/>
          <p:nvPr/>
        </p:nvSpPr>
        <p:spPr>
          <a:xfrm>
            <a:off x="3608280" y="575136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10</a:t>
            </a:r>
            <a:endParaRPr b="0" i="0" sz="1100" u="none" cap="none" strike="noStrike">
              <a:solidFill>
                <a:schemeClr val="dk1"/>
              </a:solidFill>
              <a:latin typeface="Arial"/>
              <a:ea typeface="Arial"/>
              <a:cs typeface="Arial"/>
              <a:sym typeface="Arial"/>
            </a:endParaRPr>
          </a:p>
        </p:txBody>
      </p:sp>
      <p:sp>
        <p:nvSpPr>
          <p:cNvPr id="604" name="Google Shape;604;p20"/>
          <p:cNvSpPr/>
          <p:nvPr/>
        </p:nvSpPr>
        <p:spPr>
          <a:xfrm>
            <a:off x="2052000" y="577656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11</a:t>
            </a:r>
            <a:endParaRPr b="0" i="0" sz="1100" u="none" cap="none" strike="noStrike">
              <a:solidFill>
                <a:schemeClr val="dk1"/>
              </a:solidFill>
              <a:latin typeface="Arial"/>
              <a:ea typeface="Arial"/>
              <a:cs typeface="Arial"/>
              <a:sym typeface="Arial"/>
            </a:endParaRPr>
          </a:p>
        </p:txBody>
      </p:sp>
      <p:sp>
        <p:nvSpPr>
          <p:cNvPr id="605" name="Google Shape;605;p20"/>
          <p:cNvSpPr/>
          <p:nvPr/>
        </p:nvSpPr>
        <p:spPr>
          <a:xfrm>
            <a:off x="714240" y="373392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9</a:t>
            </a:r>
            <a:endParaRPr b="0" i="0" sz="1100" u="none" cap="none" strike="noStrike">
              <a:solidFill>
                <a:schemeClr val="dk1"/>
              </a:solidFill>
              <a:latin typeface="Arial"/>
              <a:ea typeface="Arial"/>
              <a:cs typeface="Arial"/>
              <a:sym typeface="Arial"/>
            </a:endParaRPr>
          </a:p>
        </p:txBody>
      </p:sp>
      <p:sp>
        <p:nvSpPr>
          <p:cNvPr id="606" name="Google Shape;606;p20"/>
          <p:cNvSpPr/>
          <p:nvPr/>
        </p:nvSpPr>
        <p:spPr>
          <a:xfrm>
            <a:off x="5060520" y="576396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12</a:t>
            </a:r>
            <a:endParaRPr b="0" i="0" sz="1100" u="none" cap="none" strike="noStrike">
              <a:solidFill>
                <a:schemeClr val="dk1"/>
              </a:solidFill>
              <a:latin typeface="Arial"/>
              <a:ea typeface="Arial"/>
              <a:cs typeface="Arial"/>
              <a:sym typeface="Arial"/>
            </a:endParaRPr>
          </a:p>
        </p:txBody>
      </p:sp>
      <p:sp>
        <p:nvSpPr>
          <p:cNvPr id="607" name="Google Shape;607;p20"/>
          <p:cNvSpPr/>
          <p:nvPr/>
        </p:nvSpPr>
        <p:spPr>
          <a:xfrm>
            <a:off x="1398240" y="2354400"/>
            <a:ext cx="1336320" cy="13312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800"/>
              <a:buFont typeface="Arial"/>
              <a:buNone/>
            </a:pPr>
            <a:r>
              <a:rPr b="0" i="0" lang="fr-FR" sz="1800" u="none" cap="none" strike="noStrike">
                <a:solidFill>
                  <a:srgbClr val="FFFFFF"/>
                </a:solidFill>
                <a:latin typeface="Calibri"/>
                <a:ea typeface="Calibri"/>
                <a:cs typeface="Calibri"/>
                <a:sym typeface="Calibri"/>
              </a:rPr>
              <a:t>Mêlée adverse</a:t>
            </a:r>
            <a:endParaRPr b="0" i="0" sz="1800" u="none" cap="none" strike="noStrike">
              <a:solidFill>
                <a:schemeClr val="dk1"/>
              </a:solidFill>
              <a:latin typeface="Arial"/>
              <a:ea typeface="Arial"/>
              <a:cs typeface="Arial"/>
              <a:sym typeface="Arial"/>
            </a:endParaRPr>
          </a:p>
        </p:txBody>
      </p:sp>
      <p:sp>
        <p:nvSpPr>
          <p:cNvPr id="608" name="Google Shape;608;p20"/>
          <p:cNvSpPr/>
          <p:nvPr/>
        </p:nvSpPr>
        <p:spPr>
          <a:xfrm>
            <a:off x="3386880" y="2139840"/>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10</a:t>
            </a:r>
            <a:endParaRPr b="0" i="0" sz="1100" u="none" cap="none" strike="noStrike">
              <a:solidFill>
                <a:schemeClr val="dk1"/>
              </a:solidFill>
              <a:latin typeface="Arial"/>
              <a:ea typeface="Arial"/>
              <a:cs typeface="Arial"/>
              <a:sym typeface="Arial"/>
            </a:endParaRPr>
          </a:p>
        </p:txBody>
      </p:sp>
      <p:sp>
        <p:nvSpPr>
          <p:cNvPr id="609" name="Google Shape;609;p20"/>
          <p:cNvSpPr/>
          <p:nvPr/>
        </p:nvSpPr>
        <p:spPr>
          <a:xfrm>
            <a:off x="4447800" y="2139840"/>
            <a:ext cx="495000" cy="364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12</a:t>
            </a:r>
            <a:endParaRPr b="0" i="0" sz="1100" u="none" cap="none" strike="noStrike">
              <a:solidFill>
                <a:schemeClr val="dk1"/>
              </a:solidFill>
              <a:latin typeface="Arial"/>
              <a:ea typeface="Arial"/>
              <a:cs typeface="Arial"/>
              <a:sym typeface="Arial"/>
            </a:endParaRPr>
          </a:p>
        </p:txBody>
      </p:sp>
      <p:sp>
        <p:nvSpPr>
          <p:cNvPr id="610" name="Google Shape;610;p20"/>
          <p:cNvSpPr/>
          <p:nvPr/>
        </p:nvSpPr>
        <p:spPr>
          <a:xfrm>
            <a:off x="748800" y="3266640"/>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9</a:t>
            </a:r>
            <a:endParaRPr b="0" i="0" sz="1100" u="none" cap="none" strike="noStrike">
              <a:solidFill>
                <a:schemeClr val="dk1"/>
              </a:solidFill>
              <a:latin typeface="Arial"/>
              <a:ea typeface="Arial"/>
              <a:cs typeface="Arial"/>
              <a:sym typeface="Arial"/>
            </a:endParaRPr>
          </a:p>
        </p:txBody>
      </p:sp>
      <p:cxnSp>
        <p:nvCxnSpPr>
          <p:cNvPr id="611" name="Google Shape;611;p20"/>
          <p:cNvCxnSpPr/>
          <p:nvPr/>
        </p:nvCxnSpPr>
        <p:spPr>
          <a:xfrm>
            <a:off x="643320" y="1805760"/>
            <a:ext cx="360" cy="5233320"/>
          </a:xfrm>
          <a:prstGeom prst="straightConnector1">
            <a:avLst/>
          </a:prstGeom>
          <a:noFill/>
          <a:ln cap="flat" cmpd="sng" w="28425">
            <a:solidFill>
              <a:schemeClr val="lt1"/>
            </a:solidFill>
            <a:prstDash val="solid"/>
            <a:round/>
            <a:headEnd len="sm" w="sm" type="none"/>
            <a:tailEnd len="sm" w="sm" type="none"/>
          </a:ln>
        </p:spPr>
      </p:cxnSp>
      <p:sp>
        <p:nvSpPr>
          <p:cNvPr id="612" name="Google Shape;612;p20"/>
          <p:cNvSpPr/>
          <p:nvPr/>
        </p:nvSpPr>
        <p:spPr>
          <a:xfrm>
            <a:off x="2051565" y="4807020"/>
            <a:ext cx="291240" cy="166680"/>
          </a:xfrm>
          <a:prstGeom prst="ellipse">
            <a:avLst/>
          </a:prstGeom>
          <a:solidFill>
            <a:schemeClr val="lt1"/>
          </a:solidFill>
          <a:ln cap="flat" cmpd="sng" w="254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3" name="Google Shape;613;p20"/>
          <p:cNvSpPr/>
          <p:nvPr/>
        </p:nvSpPr>
        <p:spPr>
          <a:xfrm flipH="1" rot="10800000">
            <a:off x="2232230" y="2448589"/>
            <a:ext cx="1345680" cy="2468880"/>
          </a:xfrm>
          <a:custGeom>
            <a:rect b="b" l="l" r="r" t="t"/>
            <a:pathLst>
              <a:path extrusionOk="0" h="21600" w="21600">
                <a:moveTo>
                  <a:pt x="0" y="0"/>
                </a:moveTo>
                <a:lnTo>
                  <a:pt x="21600" y="21600"/>
                </a:lnTo>
              </a:path>
            </a:pathLst>
          </a:custGeom>
          <a:noFill/>
          <a:ln cap="flat" cmpd="sng" w="9525">
            <a:solidFill>
              <a:srgbClr val="FF0000"/>
            </a:solidFill>
            <a:prstDash val="solid"/>
            <a:round/>
            <a:headEnd len="sm" w="sm" type="none"/>
            <a:tailEnd len="med" w="med" type="triangle"/>
          </a:ln>
        </p:spPr>
      </p:sp>
      <p:sp>
        <p:nvSpPr>
          <p:cNvPr id="614" name="Google Shape;614;p20"/>
          <p:cNvSpPr/>
          <p:nvPr/>
        </p:nvSpPr>
        <p:spPr>
          <a:xfrm rot="10800000">
            <a:off x="4288680" y="2612880"/>
            <a:ext cx="964800" cy="3162600"/>
          </a:xfrm>
          <a:custGeom>
            <a:rect b="b" l="l" r="r" t="t"/>
            <a:pathLst>
              <a:path extrusionOk="0" h="21600" w="21600">
                <a:moveTo>
                  <a:pt x="0" y="0"/>
                </a:moveTo>
                <a:lnTo>
                  <a:pt x="21600" y="21600"/>
                </a:lnTo>
              </a:path>
            </a:pathLst>
          </a:custGeom>
          <a:noFill/>
          <a:ln cap="flat" cmpd="sng" w="9525">
            <a:solidFill>
              <a:srgbClr val="FF0000"/>
            </a:solidFill>
            <a:prstDash val="solid"/>
            <a:round/>
            <a:headEnd len="sm" w="sm" type="none"/>
            <a:tailEnd len="med" w="med" type="triangle"/>
          </a:ln>
        </p:spPr>
      </p:sp>
      <p:pic>
        <p:nvPicPr>
          <p:cNvPr id="615" name="Google Shape;615;p20"/>
          <p:cNvPicPr preferRelativeResize="0"/>
          <p:nvPr/>
        </p:nvPicPr>
        <p:blipFill rotWithShape="1">
          <a:blip r:embed="rId3">
            <a:alphaModFix/>
          </a:blip>
          <a:srcRect b="0" l="0" r="0" t="0"/>
          <a:stretch/>
        </p:blipFill>
        <p:spPr>
          <a:xfrm>
            <a:off x="29160" y="91440"/>
            <a:ext cx="1275480" cy="12366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9" name="Shape 619"/>
        <p:cNvGrpSpPr/>
        <p:nvPr/>
      </p:nvGrpSpPr>
      <p:grpSpPr>
        <a:xfrm>
          <a:off x="0" y="0"/>
          <a:ext cx="0" cy="0"/>
          <a:chOff x="0" y="0"/>
          <a:chExt cx="0" cy="0"/>
        </a:xfrm>
      </p:grpSpPr>
      <p:sp>
        <p:nvSpPr>
          <p:cNvPr id="620" name="Google Shape;620;p21"/>
          <p:cNvSpPr txBox="1"/>
          <p:nvPr/>
        </p:nvSpPr>
        <p:spPr>
          <a:xfrm>
            <a:off x="839880" y="365040"/>
            <a:ext cx="10515240" cy="132516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0" i="0" lang="fr-FR" sz="4400" u="none" cap="none" strike="noStrike">
                <a:solidFill>
                  <a:schemeClr val="dk1"/>
                </a:solidFill>
                <a:latin typeface="Impact"/>
                <a:ea typeface="Impact"/>
                <a:cs typeface="Impact"/>
                <a:sym typeface="Impact"/>
              </a:rPr>
              <a:t>Saucisson Brioché</a:t>
            </a:r>
            <a:endParaRPr b="0" i="0" sz="4400" u="none" cap="none" strike="noStrike">
              <a:solidFill>
                <a:schemeClr val="dk1"/>
              </a:solidFill>
              <a:latin typeface="Impact"/>
              <a:ea typeface="Impact"/>
              <a:cs typeface="Impact"/>
              <a:sym typeface="Impact"/>
            </a:endParaRPr>
          </a:p>
        </p:txBody>
      </p:sp>
      <p:sp>
        <p:nvSpPr>
          <p:cNvPr id="621" name="Google Shape;621;p21"/>
          <p:cNvSpPr txBox="1"/>
          <p:nvPr/>
        </p:nvSpPr>
        <p:spPr>
          <a:xfrm>
            <a:off x="568440" y="2018520"/>
            <a:ext cx="5157360" cy="421920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sp>
        <p:nvSpPr>
          <p:cNvPr id="622" name="Google Shape;622;p21"/>
          <p:cNvSpPr txBox="1"/>
          <p:nvPr/>
        </p:nvSpPr>
        <p:spPr>
          <a:xfrm>
            <a:off x="6172200" y="1815480"/>
            <a:ext cx="5182920" cy="4374000"/>
          </a:xfrm>
          <a:prstGeom prst="rect">
            <a:avLst/>
          </a:prstGeom>
          <a:noFill/>
          <a:ln>
            <a:noFill/>
          </a:ln>
        </p:spPr>
        <p:txBody>
          <a:bodyPr anchorCtr="0" anchor="t" bIns="45700" lIns="91425" spcFirstLastPara="1" rIns="91425" wrap="square" tIns="45700">
            <a:normAutofit/>
          </a:bodyPr>
          <a:lstStyle/>
          <a:p>
            <a:pPr indent="-228240" lvl="0" marL="228600" marR="0" rtl="0" algn="l">
              <a:lnSpc>
                <a:spcPct val="90000"/>
              </a:lnSpc>
              <a:spcBef>
                <a:spcPts val="0"/>
              </a:spcBef>
              <a:spcAft>
                <a:spcPts val="0"/>
              </a:spcAft>
              <a:buClr>
                <a:srgbClr val="000000"/>
              </a:buClr>
              <a:buSzPts val="1500"/>
              <a:buFont typeface="Arial"/>
              <a:buChar char="•"/>
            </a:pPr>
            <a:r>
              <a:rPr b="0" i="0" lang="fr-FR" sz="1500" u="none" cap="none" strike="noStrike">
                <a:solidFill>
                  <a:srgbClr val="000000"/>
                </a:solidFill>
                <a:latin typeface="Calibri"/>
                <a:ea typeface="Calibri"/>
                <a:cs typeface="Calibri"/>
                <a:sym typeface="Calibri"/>
              </a:rPr>
              <a:t>Cette combinaison peut se faire sur touche mais également sur mêlée. </a:t>
            </a:r>
            <a:endParaRPr b="0" i="0" sz="1400" u="none" cap="none" strike="noStrike">
              <a:solidFill>
                <a:srgbClr val="000000"/>
              </a:solidFill>
              <a:latin typeface="Arial"/>
              <a:ea typeface="Arial"/>
              <a:cs typeface="Arial"/>
              <a:sym typeface="Arial"/>
            </a:endParaRPr>
          </a:p>
          <a:p>
            <a:pPr indent="-228240" lvl="0" marL="228600" marR="0" rtl="0" algn="l">
              <a:lnSpc>
                <a:spcPct val="90000"/>
              </a:lnSpc>
              <a:spcBef>
                <a:spcPts val="1001"/>
              </a:spcBef>
              <a:spcAft>
                <a:spcPts val="0"/>
              </a:spcAft>
              <a:buClr>
                <a:srgbClr val="000000"/>
              </a:buClr>
              <a:buSzPts val="1500"/>
              <a:buFont typeface="Arial"/>
              <a:buChar char="•"/>
            </a:pPr>
            <a:r>
              <a:rPr b="0" i="0" lang="fr-FR" sz="1500" u="none" cap="none" strike="noStrike">
                <a:solidFill>
                  <a:srgbClr val="000000"/>
                </a:solidFill>
                <a:latin typeface="Calibri"/>
                <a:ea typeface="Calibri"/>
                <a:cs typeface="Calibri"/>
                <a:sym typeface="Calibri"/>
              </a:rPr>
              <a:t>1ère alternative (Bleu) : Le 10 attaque légèrement la ligne sur 1 mètre ou 2. Il part ensuite sur une course de travers pour croiser avec le 12.  Les joueurs en soutien sont l’ailier fermé et un avant en retard sur une touche le dernier de l’alignement non concerné par le lift et sur mêlée il s’agit du troisième ligne aile coté ouvert. </a:t>
            </a:r>
            <a:endParaRPr b="0" i="0" sz="1400" u="none" cap="none" strike="noStrike">
              <a:solidFill>
                <a:srgbClr val="000000"/>
              </a:solidFill>
              <a:latin typeface="Arial"/>
              <a:ea typeface="Arial"/>
              <a:cs typeface="Arial"/>
              <a:sym typeface="Arial"/>
            </a:endParaRPr>
          </a:p>
          <a:p>
            <a:pPr indent="-228240" lvl="0" marL="228600" marR="0" rtl="0" algn="l">
              <a:lnSpc>
                <a:spcPct val="90000"/>
              </a:lnSpc>
              <a:spcBef>
                <a:spcPts val="1001"/>
              </a:spcBef>
              <a:spcAft>
                <a:spcPts val="0"/>
              </a:spcAft>
              <a:buClr>
                <a:srgbClr val="000000"/>
              </a:buClr>
              <a:buSzPts val="1500"/>
              <a:buFont typeface="Arial"/>
              <a:buChar char="•"/>
            </a:pPr>
            <a:r>
              <a:rPr b="0" i="0" lang="fr-FR" sz="1500" u="none" cap="none" strike="noStrike">
                <a:solidFill>
                  <a:srgbClr val="000000"/>
                </a:solidFill>
                <a:latin typeface="Calibri"/>
                <a:ea typeface="Calibri"/>
                <a:cs typeface="Calibri"/>
                <a:sym typeface="Calibri"/>
              </a:rPr>
              <a:t>2</a:t>
            </a:r>
            <a:r>
              <a:rPr b="0" baseline="30000" i="0" lang="fr-FR" sz="1500" u="none" cap="none" strike="noStrike">
                <a:solidFill>
                  <a:srgbClr val="000000"/>
                </a:solidFill>
                <a:latin typeface="Calibri"/>
                <a:ea typeface="Calibri"/>
                <a:cs typeface="Calibri"/>
                <a:sym typeface="Calibri"/>
              </a:rPr>
              <a:t>ème</a:t>
            </a:r>
            <a:r>
              <a:rPr b="0" i="0" lang="fr-FR" sz="1500" u="none" cap="none" strike="noStrike">
                <a:solidFill>
                  <a:srgbClr val="000000"/>
                </a:solidFill>
                <a:latin typeface="Calibri"/>
                <a:ea typeface="Calibri"/>
                <a:cs typeface="Calibri"/>
                <a:sym typeface="Calibri"/>
              </a:rPr>
              <a:t> alternative (Blanc) : Le 10 attaque légèrement la ligne sur 1 mètre ou 2 et part ensuite sur une course de travers pour croiser avec le 12. Il feinte la croisée avec 12 et donne le ballon au 13 qui est venu couper pour prendre le ballon main à main. Les joueurs en soutien sont l’ailier fermé et un avant en retard sur une touche le dernier de l’alignement non concerné par le lift et sur mêlée il s’agit du troisième ligne aile coté ouvert. </a:t>
            </a:r>
            <a:endParaRPr b="0" i="0" sz="1400" u="none" cap="none" strike="noStrike">
              <a:solidFill>
                <a:srgbClr val="000000"/>
              </a:solidFill>
              <a:latin typeface="Arial"/>
              <a:ea typeface="Arial"/>
              <a:cs typeface="Arial"/>
              <a:sym typeface="Arial"/>
            </a:endParaRPr>
          </a:p>
        </p:txBody>
      </p:sp>
      <p:sp>
        <p:nvSpPr>
          <p:cNvPr id="623" name="Google Shape;623;p21"/>
          <p:cNvSpPr/>
          <p:nvPr/>
        </p:nvSpPr>
        <p:spPr>
          <a:xfrm>
            <a:off x="962640" y="4906800"/>
            <a:ext cx="495000" cy="50400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11</a:t>
            </a:r>
            <a:endParaRPr b="0" i="0" sz="1100" u="none" cap="none" strike="noStrike">
              <a:solidFill>
                <a:schemeClr val="dk1"/>
              </a:solidFill>
              <a:latin typeface="Arial"/>
              <a:ea typeface="Arial"/>
              <a:cs typeface="Arial"/>
              <a:sym typeface="Arial"/>
            </a:endParaRPr>
          </a:p>
        </p:txBody>
      </p:sp>
      <p:sp>
        <p:nvSpPr>
          <p:cNvPr id="624" name="Google Shape;624;p21"/>
          <p:cNvSpPr/>
          <p:nvPr/>
        </p:nvSpPr>
        <p:spPr>
          <a:xfrm>
            <a:off x="1563840" y="412812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10</a:t>
            </a:r>
            <a:endParaRPr b="0" i="0" sz="1100" u="none" cap="none" strike="noStrike">
              <a:solidFill>
                <a:schemeClr val="dk1"/>
              </a:solidFill>
              <a:latin typeface="Arial"/>
              <a:ea typeface="Arial"/>
              <a:cs typeface="Arial"/>
              <a:sym typeface="Arial"/>
            </a:endParaRPr>
          </a:p>
        </p:txBody>
      </p:sp>
      <p:sp>
        <p:nvSpPr>
          <p:cNvPr id="625" name="Google Shape;625;p21"/>
          <p:cNvSpPr/>
          <p:nvPr/>
        </p:nvSpPr>
        <p:spPr>
          <a:xfrm>
            <a:off x="2743560" y="46810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12</a:t>
            </a:r>
            <a:endParaRPr b="0" i="0" sz="1100" u="none" cap="none" strike="noStrike">
              <a:solidFill>
                <a:schemeClr val="dk1"/>
              </a:solidFill>
              <a:latin typeface="Arial"/>
              <a:ea typeface="Arial"/>
              <a:cs typeface="Arial"/>
              <a:sym typeface="Arial"/>
            </a:endParaRPr>
          </a:p>
        </p:txBody>
      </p:sp>
      <p:sp>
        <p:nvSpPr>
          <p:cNvPr id="626" name="Google Shape;626;p21"/>
          <p:cNvSpPr/>
          <p:nvPr/>
        </p:nvSpPr>
        <p:spPr>
          <a:xfrm>
            <a:off x="3866760" y="506556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13</a:t>
            </a:r>
            <a:endParaRPr b="0" i="0" sz="1100" u="none" cap="none" strike="noStrike">
              <a:solidFill>
                <a:schemeClr val="dk1"/>
              </a:solidFill>
              <a:latin typeface="Arial"/>
              <a:ea typeface="Arial"/>
              <a:cs typeface="Arial"/>
              <a:sym typeface="Arial"/>
            </a:endParaRPr>
          </a:p>
        </p:txBody>
      </p:sp>
      <p:sp>
        <p:nvSpPr>
          <p:cNvPr id="627" name="Google Shape;627;p21"/>
          <p:cNvSpPr/>
          <p:nvPr/>
        </p:nvSpPr>
        <p:spPr>
          <a:xfrm>
            <a:off x="5037120" y="575136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14</a:t>
            </a:r>
            <a:endParaRPr b="0" i="0" sz="1100" u="none" cap="none" strike="noStrike">
              <a:solidFill>
                <a:schemeClr val="dk1"/>
              </a:solidFill>
              <a:latin typeface="Arial"/>
              <a:ea typeface="Arial"/>
              <a:cs typeface="Arial"/>
              <a:sym typeface="Arial"/>
            </a:endParaRPr>
          </a:p>
        </p:txBody>
      </p:sp>
      <p:sp>
        <p:nvSpPr>
          <p:cNvPr id="628" name="Google Shape;628;p21"/>
          <p:cNvSpPr/>
          <p:nvPr/>
        </p:nvSpPr>
        <p:spPr>
          <a:xfrm>
            <a:off x="3748680" y="575136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15</a:t>
            </a:r>
            <a:endParaRPr b="0" i="0" sz="1100" u="none" cap="none" strike="noStrike">
              <a:solidFill>
                <a:schemeClr val="dk1"/>
              </a:solidFill>
              <a:latin typeface="Arial"/>
              <a:ea typeface="Arial"/>
              <a:cs typeface="Arial"/>
              <a:sym typeface="Arial"/>
            </a:endParaRPr>
          </a:p>
        </p:txBody>
      </p:sp>
      <p:cxnSp>
        <p:nvCxnSpPr>
          <p:cNvPr id="629" name="Google Shape;629;p21"/>
          <p:cNvCxnSpPr/>
          <p:nvPr/>
        </p:nvCxnSpPr>
        <p:spPr>
          <a:xfrm>
            <a:off x="5572440" y="1511280"/>
            <a:ext cx="360" cy="5233680"/>
          </a:xfrm>
          <a:prstGeom prst="straightConnector1">
            <a:avLst/>
          </a:prstGeom>
          <a:noFill/>
          <a:ln cap="flat" cmpd="sng" w="28425">
            <a:solidFill>
              <a:schemeClr val="lt1"/>
            </a:solidFill>
            <a:prstDash val="solid"/>
            <a:round/>
            <a:headEnd len="sm" w="sm" type="none"/>
            <a:tailEnd len="sm" w="sm" type="none"/>
          </a:ln>
        </p:spPr>
      </p:cxnSp>
      <p:sp>
        <p:nvSpPr>
          <p:cNvPr id="630" name="Google Shape;630;p21"/>
          <p:cNvSpPr/>
          <p:nvPr/>
        </p:nvSpPr>
        <p:spPr>
          <a:xfrm flipH="1" rot="10800000">
            <a:off x="1969920" y="3694680"/>
            <a:ext cx="1706040" cy="477360"/>
          </a:xfrm>
          <a:custGeom>
            <a:rect b="b" l="l" r="r" t="t"/>
            <a:pathLst>
              <a:path extrusionOk="0" h="21600" w="21600">
                <a:moveTo>
                  <a:pt x="0" y="0"/>
                </a:moveTo>
                <a:lnTo>
                  <a:pt x="21600" y="21600"/>
                </a:lnTo>
              </a:path>
            </a:pathLst>
          </a:custGeom>
          <a:noFill/>
          <a:ln cap="flat" cmpd="sng" w="9525">
            <a:solidFill>
              <a:srgbClr val="FF0000"/>
            </a:solidFill>
            <a:prstDash val="solid"/>
            <a:round/>
            <a:headEnd len="sm" w="sm" type="none"/>
            <a:tailEnd len="med" w="med" type="triangle"/>
          </a:ln>
        </p:spPr>
      </p:sp>
      <p:sp>
        <p:nvSpPr>
          <p:cNvPr id="631" name="Google Shape;631;p21"/>
          <p:cNvSpPr/>
          <p:nvPr/>
        </p:nvSpPr>
        <p:spPr>
          <a:xfrm>
            <a:off x="863280" y="2393640"/>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11</a:t>
            </a:r>
            <a:endParaRPr b="0" i="0" sz="1100" u="none" cap="none" strike="noStrike">
              <a:solidFill>
                <a:schemeClr val="dk1"/>
              </a:solidFill>
              <a:latin typeface="Arial"/>
              <a:ea typeface="Arial"/>
              <a:cs typeface="Arial"/>
              <a:sym typeface="Arial"/>
            </a:endParaRPr>
          </a:p>
        </p:txBody>
      </p:sp>
      <p:sp>
        <p:nvSpPr>
          <p:cNvPr id="632" name="Google Shape;632;p21"/>
          <p:cNvSpPr/>
          <p:nvPr/>
        </p:nvSpPr>
        <p:spPr>
          <a:xfrm>
            <a:off x="3757680" y="2408400"/>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13</a:t>
            </a:r>
            <a:endParaRPr b="0" i="0" sz="1100" u="none" cap="none" strike="noStrike">
              <a:solidFill>
                <a:schemeClr val="dk1"/>
              </a:solidFill>
              <a:latin typeface="Arial"/>
              <a:ea typeface="Arial"/>
              <a:cs typeface="Arial"/>
              <a:sym typeface="Arial"/>
            </a:endParaRPr>
          </a:p>
        </p:txBody>
      </p:sp>
      <p:sp>
        <p:nvSpPr>
          <p:cNvPr id="633" name="Google Shape;633;p21"/>
          <p:cNvSpPr/>
          <p:nvPr/>
        </p:nvSpPr>
        <p:spPr>
          <a:xfrm>
            <a:off x="4811400" y="2393640"/>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14</a:t>
            </a:r>
            <a:endParaRPr b="0" i="0" sz="1100" u="none" cap="none" strike="noStrike">
              <a:solidFill>
                <a:schemeClr val="dk1"/>
              </a:solidFill>
              <a:latin typeface="Arial"/>
              <a:ea typeface="Arial"/>
              <a:cs typeface="Arial"/>
              <a:sym typeface="Arial"/>
            </a:endParaRPr>
          </a:p>
        </p:txBody>
      </p:sp>
      <p:sp>
        <p:nvSpPr>
          <p:cNvPr id="634" name="Google Shape;634;p21"/>
          <p:cNvSpPr/>
          <p:nvPr/>
        </p:nvSpPr>
        <p:spPr>
          <a:xfrm>
            <a:off x="2645280" y="2393640"/>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12</a:t>
            </a:r>
            <a:endParaRPr b="0" i="0" sz="1100" u="none" cap="none" strike="noStrike">
              <a:solidFill>
                <a:schemeClr val="dk1"/>
              </a:solidFill>
              <a:latin typeface="Arial"/>
              <a:ea typeface="Arial"/>
              <a:cs typeface="Arial"/>
              <a:sym typeface="Arial"/>
            </a:endParaRPr>
          </a:p>
        </p:txBody>
      </p:sp>
      <p:sp>
        <p:nvSpPr>
          <p:cNvPr id="635" name="Google Shape;635;p21"/>
          <p:cNvSpPr/>
          <p:nvPr/>
        </p:nvSpPr>
        <p:spPr>
          <a:xfrm>
            <a:off x="1730160" y="2394360"/>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10</a:t>
            </a:r>
            <a:endParaRPr b="0" i="0" sz="1100" u="none" cap="none" strike="noStrike">
              <a:solidFill>
                <a:schemeClr val="dk1"/>
              </a:solidFill>
              <a:latin typeface="Arial"/>
              <a:ea typeface="Arial"/>
              <a:cs typeface="Arial"/>
              <a:sym typeface="Arial"/>
            </a:endParaRPr>
          </a:p>
        </p:txBody>
      </p:sp>
      <p:sp>
        <p:nvSpPr>
          <p:cNvPr id="636" name="Google Shape;636;p21"/>
          <p:cNvSpPr/>
          <p:nvPr/>
        </p:nvSpPr>
        <p:spPr>
          <a:xfrm rot="10800000">
            <a:off x="2740680" y="3560040"/>
            <a:ext cx="247320" cy="1136160"/>
          </a:xfrm>
          <a:custGeom>
            <a:rect b="b" l="l" r="r" t="t"/>
            <a:pathLst>
              <a:path extrusionOk="0" h="21600" w="21600">
                <a:moveTo>
                  <a:pt x="0" y="0"/>
                </a:moveTo>
                <a:lnTo>
                  <a:pt x="21600" y="21600"/>
                </a:lnTo>
              </a:path>
            </a:pathLst>
          </a:custGeom>
          <a:noFill/>
          <a:ln cap="flat" cmpd="sng" w="9525">
            <a:solidFill>
              <a:srgbClr val="FF0000"/>
            </a:solidFill>
            <a:prstDash val="solid"/>
            <a:round/>
            <a:headEnd len="sm" w="sm" type="none"/>
            <a:tailEnd len="med" w="med" type="triangle"/>
          </a:ln>
        </p:spPr>
      </p:sp>
      <p:sp>
        <p:nvSpPr>
          <p:cNvPr id="637" name="Google Shape;637;p21"/>
          <p:cNvSpPr/>
          <p:nvPr/>
        </p:nvSpPr>
        <p:spPr>
          <a:xfrm rot="10800000">
            <a:off x="3866040" y="3817800"/>
            <a:ext cx="247320" cy="1198800"/>
          </a:xfrm>
          <a:custGeom>
            <a:rect b="b" l="l" r="r" t="t"/>
            <a:pathLst>
              <a:path extrusionOk="0" h="21600" w="21600">
                <a:moveTo>
                  <a:pt x="0" y="0"/>
                </a:moveTo>
                <a:lnTo>
                  <a:pt x="21600" y="21600"/>
                </a:lnTo>
              </a:path>
            </a:pathLst>
          </a:custGeom>
          <a:noFill/>
          <a:ln cap="flat" cmpd="sng" w="9525">
            <a:solidFill>
              <a:srgbClr val="FF0000"/>
            </a:solidFill>
            <a:prstDash val="solid"/>
            <a:round/>
            <a:headEnd len="sm" w="sm" type="none"/>
            <a:tailEnd len="med" w="med" type="triangle"/>
          </a:ln>
        </p:spPr>
      </p:sp>
      <p:sp>
        <p:nvSpPr>
          <p:cNvPr id="638" name="Google Shape;638;p21"/>
          <p:cNvSpPr/>
          <p:nvPr/>
        </p:nvSpPr>
        <p:spPr>
          <a:xfrm>
            <a:off x="1965240" y="4140000"/>
            <a:ext cx="291240" cy="166680"/>
          </a:xfrm>
          <a:prstGeom prst="ellipse">
            <a:avLst/>
          </a:prstGeom>
          <a:solidFill>
            <a:schemeClr val="lt1"/>
          </a:solidFill>
          <a:ln cap="flat" cmpd="sng" w="254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639" name="Google Shape;639;p21"/>
          <p:cNvPicPr preferRelativeResize="0"/>
          <p:nvPr/>
        </p:nvPicPr>
        <p:blipFill rotWithShape="1">
          <a:blip r:embed="rId3">
            <a:alphaModFix/>
          </a:blip>
          <a:srcRect b="0" l="0" r="0" t="0"/>
          <a:stretch/>
        </p:blipFill>
        <p:spPr>
          <a:xfrm>
            <a:off x="29160" y="91440"/>
            <a:ext cx="1275480" cy="12366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4" name="Shape 644"/>
        <p:cNvGrpSpPr/>
        <p:nvPr/>
      </p:nvGrpSpPr>
      <p:grpSpPr>
        <a:xfrm>
          <a:off x="0" y="0"/>
          <a:ext cx="0" cy="0"/>
          <a:chOff x="0" y="0"/>
          <a:chExt cx="0" cy="0"/>
        </a:xfrm>
      </p:grpSpPr>
      <p:sp>
        <p:nvSpPr>
          <p:cNvPr id="645" name="Google Shape;645;p22"/>
          <p:cNvSpPr txBox="1"/>
          <p:nvPr/>
        </p:nvSpPr>
        <p:spPr>
          <a:xfrm>
            <a:off x="839880" y="365040"/>
            <a:ext cx="10515240" cy="1325160"/>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rgbClr val="000000"/>
              </a:buClr>
              <a:buSzPts val="4400"/>
              <a:buFont typeface="Arial"/>
              <a:buNone/>
            </a:pPr>
            <a:r>
              <a:rPr b="0" i="0" lang="fr-FR" sz="4400" u="none" cap="none" strike="noStrike">
                <a:solidFill>
                  <a:srgbClr val="000000"/>
                </a:solidFill>
                <a:latin typeface="Impact"/>
                <a:ea typeface="Impact"/>
                <a:cs typeface="Impact"/>
                <a:sym typeface="Impact"/>
              </a:rPr>
              <a:t>Fusée</a:t>
            </a:r>
            <a:endParaRPr b="0" i="0" sz="4400" u="none" cap="none" strike="noStrike">
              <a:solidFill>
                <a:srgbClr val="000000"/>
              </a:solidFill>
              <a:latin typeface="Calibri"/>
              <a:ea typeface="Calibri"/>
              <a:cs typeface="Calibri"/>
              <a:sym typeface="Calibri"/>
            </a:endParaRPr>
          </a:p>
        </p:txBody>
      </p:sp>
      <p:sp>
        <p:nvSpPr>
          <p:cNvPr id="646" name="Google Shape;646;p22"/>
          <p:cNvSpPr txBox="1"/>
          <p:nvPr/>
        </p:nvSpPr>
        <p:spPr>
          <a:xfrm>
            <a:off x="861840" y="1460520"/>
            <a:ext cx="5157360" cy="472896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sp>
        <p:nvSpPr>
          <p:cNvPr id="647" name="Google Shape;647;p22"/>
          <p:cNvSpPr txBox="1"/>
          <p:nvPr/>
        </p:nvSpPr>
        <p:spPr>
          <a:xfrm>
            <a:off x="6172200" y="1460520"/>
            <a:ext cx="5182920" cy="4728960"/>
          </a:xfrm>
          <a:prstGeom prst="rect">
            <a:avLst/>
          </a:prstGeom>
          <a:noFill/>
          <a:ln>
            <a:noFill/>
          </a:ln>
        </p:spPr>
        <p:txBody>
          <a:bodyPr anchorCtr="0" anchor="t" bIns="45700" lIns="91425" spcFirstLastPara="1" rIns="91425" wrap="square" tIns="45700">
            <a:normAutofit/>
          </a:bodyPr>
          <a:lstStyle/>
          <a:p>
            <a:pPr indent="-228240" lvl="0" marL="228600" marR="0" rtl="0" algn="just">
              <a:lnSpc>
                <a:spcPct val="90000"/>
              </a:lnSpc>
              <a:spcBef>
                <a:spcPts val="0"/>
              </a:spcBef>
              <a:spcAft>
                <a:spcPts val="0"/>
              </a:spcAft>
              <a:buClr>
                <a:srgbClr val="000000"/>
              </a:buClr>
              <a:buSzPts val="1800"/>
              <a:buFont typeface="Arial"/>
              <a:buChar char="•"/>
            </a:pPr>
            <a:r>
              <a:rPr b="0" i="0" lang="fr-FR" sz="1500" u="none" cap="none" strike="noStrike">
                <a:solidFill>
                  <a:srgbClr val="000000"/>
                </a:solidFill>
                <a:latin typeface="Calibri"/>
                <a:ea typeface="Calibri"/>
                <a:cs typeface="Calibri"/>
                <a:sym typeface="Calibri"/>
              </a:rPr>
              <a:t>Cette combinaison peut se faire sur touche mais également sur mêlée. </a:t>
            </a:r>
            <a:endParaRPr b="0" i="0" sz="1500" u="none" cap="none" strike="noStrike">
              <a:solidFill>
                <a:srgbClr val="000000"/>
              </a:solidFill>
              <a:latin typeface="Calibri"/>
              <a:ea typeface="Calibri"/>
              <a:cs typeface="Calibri"/>
              <a:sym typeface="Calibri"/>
            </a:endParaRPr>
          </a:p>
          <a:p>
            <a:pPr indent="-228240" lvl="0" marL="228600" marR="0" rtl="0" algn="just">
              <a:lnSpc>
                <a:spcPct val="90000"/>
              </a:lnSpc>
              <a:spcBef>
                <a:spcPts val="1001"/>
              </a:spcBef>
              <a:spcAft>
                <a:spcPts val="0"/>
              </a:spcAft>
              <a:buClr>
                <a:srgbClr val="000000"/>
              </a:buClr>
              <a:buSzPts val="1800"/>
              <a:buFont typeface="Arial"/>
              <a:buChar char="•"/>
            </a:pPr>
            <a:r>
              <a:rPr b="0" i="0" lang="fr-FR" sz="1500" u="none" cap="none" strike="noStrike">
                <a:solidFill>
                  <a:srgbClr val="000000"/>
                </a:solidFill>
                <a:latin typeface="Calibri"/>
                <a:ea typeface="Calibri"/>
                <a:cs typeface="Calibri"/>
                <a:sym typeface="Calibri"/>
              </a:rPr>
              <a:t>Démarrage : l’arrière se cache derrière le premier centre. Il démarre sa course à la passe du demi d’ouverture pour le premier centre. </a:t>
            </a:r>
            <a:endParaRPr b="0" i="0" sz="1500" u="none" cap="none" strike="noStrike">
              <a:solidFill>
                <a:srgbClr val="000000"/>
              </a:solidFill>
              <a:latin typeface="Calibri"/>
              <a:ea typeface="Calibri"/>
              <a:cs typeface="Calibri"/>
              <a:sym typeface="Calibri"/>
            </a:endParaRPr>
          </a:p>
          <a:p>
            <a:pPr indent="-228240" lvl="0" marL="228600" marR="0" rtl="0" algn="just">
              <a:lnSpc>
                <a:spcPct val="90000"/>
              </a:lnSpc>
              <a:spcBef>
                <a:spcPts val="1001"/>
              </a:spcBef>
              <a:spcAft>
                <a:spcPts val="0"/>
              </a:spcAft>
              <a:buClr>
                <a:srgbClr val="000000"/>
              </a:buClr>
              <a:buSzPts val="1800"/>
              <a:buFont typeface="Arial"/>
              <a:buChar char="•"/>
            </a:pPr>
            <a:r>
              <a:rPr b="0" i="0" lang="fr-FR" sz="1500" u="none" cap="none" strike="noStrike">
                <a:solidFill>
                  <a:srgbClr val="000000"/>
                </a:solidFill>
                <a:latin typeface="Calibri"/>
                <a:ea typeface="Calibri"/>
                <a:cs typeface="Calibri"/>
                <a:sym typeface="Calibri"/>
              </a:rPr>
              <a:t>Le demi d’ouverture transmet le ballon au premier centre. Le deuxième centre vient en feinte de prise de balle main à main. Le premier centre donne alors le ballon à l’arrière dans le dos du deuxième centre. </a:t>
            </a:r>
            <a:endParaRPr b="0" i="0" sz="1500" u="none" cap="none" strike="noStrike">
              <a:solidFill>
                <a:srgbClr val="000000"/>
              </a:solidFill>
              <a:latin typeface="Calibri"/>
              <a:ea typeface="Calibri"/>
              <a:cs typeface="Calibri"/>
              <a:sym typeface="Calibri"/>
            </a:endParaRPr>
          </a:p>
          <a:p>
            <a:pPr indent="-228240" lvl="0" marL="228600" marR="0" rtl="0" algn="just">
              <a:lnSpc>
                <a:spcPct val="90000"/>
              </a:lnSpc>
              <a:spcBef>
                <a:spcPts val="1001"/>
              </a:spcBef>
              <a:spcAft>
                <a:spcPts val="0"/>
              </a:spcAft>
              <a:buClr>
                <a:srgbClr val="000000"/>
              </a:buClr>
              <a:buSzPts val="1800"/>
              <a:buFont typeface="Arial"/>
              <a:buChar char="•"/>
            </a:pPr>
            <a:r>
              <a:rPr b="0" i="0" lang="fr-FR" sz="1500" u="none" cap="none" strike="noStrike">
                <a:solidFill>
                  <a:srgbClr val="000000"/>
                </a:solidFill>
                <a:latin typeface="Calibri"/>
                <a:ea typeface="Calibri"/>
                <a:cs typeface="Calibri"/>
                <a:sym typeface="Calibri"/>
              </a:rPr>
              <a:t>Les soutiens sont l’ailier fermé et l’ailier ouvert. La conservation de balle se fait uniquement par les ¾.</a:t>
            </a:r>
            <a:endParaRPr b="0" i="0" sz="1500" u="none" cap="none" strike="noStrike">
              <a:solidFill>
                <a:srgbClr val="000000"/>
              </a:solidFill>
              <a:latin typeface="Calibri"/>
              <a:ea typeface="Calibri"/>
              <a:cs typeface="Calibri"/>
              <a:sym typeface="Calibri"/>
            </a:endParaRPr>
          </a:p>
          <a:p>
            <a:pPr indent="0" lvl="0" marL="0" marR="0" rtl="0" algn="just">
              <a:lnSpc>
                <a:spcPct val="90000"/>
              </a:lnSpc>
              <a:spcBef>
                <a:spcPts val="1001"/>
              </a:spcBef>
              <a:spcAft>
                <a:spcPts val="0"/>
              </a:spcAft>
              <a:buClr>
                <a:srgbClr val="000000"/>
              </a:buClr>
              <a:buSzPts val="1500"/>
              <a:buFont typeface="Arial"/>
              <a:buNone/>
            </a:pPr>
            <a:r>
              <a:t/>
            </a:r>
            <a:endParaRPr b="0" i="0" sz="1500" u="none" cap="none" strike="noStrike">
              <a:solidFill>
                <a:srgbClr val="000000"/>
              </a:solidFill>
              <a:latin typeface="Calibri"/>
              <a:ea typeface="Calibri"/>
              <a:cs typeface="Calibri"/>
              <a:sym typeface="Calibri"/>
            </a:endParaRPr>
          </a:p>
          <a:p>
            <a:pPr indent="0" lvl="0" marL="0" marR="0" rtl="0" algn="just">
              <a:lnSpc>
                <a:spcPct val="90000"/>
              </a:lnSpc>
              <a:spcBef>
                <a:spcPts val="1001"/>
              </a:spcBef>
              <a:spcAft>
                <a:spcPts val="0"/>
              </a:spcAft>
              <a:buClr>
                <a:srgbClr val="000000"/>
              </a:buClr>
              <a:buSzPts val="1500"/>
              <a:buFont typeface="Arial"/>
              <a:buNone/>
            </a:pPr>
            <a:r>
              <a:t/>
            </a:r>
            <a:endParaRPr b="0" i="0" sz="1500" u="none" cap="none" strike="noStrike">
              <a:solidFill>
                <a:srgbClr val="000000"/>
              </a:solidFill>
              <a:latin typeface="Calibri"/>
              <a:ea typeface="Calibri"/>
              <a:cs typeface="Calibri"/>
              <a:sym typeface="Calibri"/>
            </a:endParaRPr>
          </a:p>
        </p:txBody>
      </p:sp>
      <p:cxnSp>
        <p:nvCxnSpPr>
          <p:cNvPr id="648" name="Google Shape;648;p22"/>
          <p:cNvCxnSpPr/>
          <p:nvPr/>
        </p:nvCxnSpPr>
        <p:spPr>
          <a:xfrm>
            <a:off x="1227600" y="1460160"/>
            <a:ext cx="360" cy="5233680"/>
          </a:xfrm>
          <a:prstGeom prst="straightConnector1">
            <a:avLst/>
          </a:prstGeom>
          <a:noFill/>
          <a:ln cap="flat" cmpd="sng" w="28425">
            <a:solidFill>
              <a:schemeClr val="lt1"/>
            </a:solidFill>
            <a:prstDash val="solid"/>
            <a:round/>
            <a:headEnd len="sm" w="sm" type="none"/>
            <a:tailEnd len="sm" w="sm" type="none"/>
          </a:ln>
        </p:spPr>
      </p:cxnSp>
      <p:sp>
        <p:nvSpPr>
          <p:cNvPr id="649" name="Google Shape;649;p22"/>
          <p:cNvSpPr/>
          <p:nvPr/>
        </p:nvSpPr>
        <p:spPr>
          <a:xfrm>
            <a:off x="1605600" y="320040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10</a:t>
            </a:r>
            <a:endParaRPr b="0" i="0" sz="1100" u="none" cap="none" strike="noStrike">
              <a:solidFill>
                <a:schemeClr val="dk1"/>
              </a:solidFill>
              <a:latin typeface="Arial"/>
              <a:ea typeface="Arial"/>
              <a:cs typeface="Arial"/>
              <a:sym typeface="Arial"/>
            </a:endParaRPr>
          </a:p>
        </p:txBody>
      </p:sp>
      <p:sp>
        <p:nvSpPr>
          <p:cNvPr id="650" name="Google Shape;650;p22"/>
          <p:cNvSpPr/>
          <p:nvPr/>
        </p:nvSpPr>
        <p:spPr>
          <a:xfrm>
            <a:off x="2268720" y="369972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12</a:t>
            </a:r>
            <a:endParaRPr b="0" i="0" sz="1100" u="none" cap="none" strike="noStrike">
              <a:solidFill>
                <a:schemeClr val="dk1"/>
              </a:solidFill>
              <a:latin typeface="Arial"/>
              <a:ea typeface="Arial"/>
              <a:cs typeface="Arial"/>
              <a:sym typeface="Arial"/>
            </a:endParaRPr>
          </a:p>
        </p:txBody>
      </p:sp>
      <p:sp>
        <p:nvSpPr>
          <p:cNvPr id="651" name="Google Shape;651;p22"/>
          <p:cNvSpPr/>
          <p:nvPr/>
        </p:nvSpPr>
        <p:spPr>
          <a:xfrm>
            <a:off x="3204720" y="407736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13</a:t>
            </a:r>
            <a:endParaRPr b="0" i="0" sz="1100" u="none" cap="none" strike="noStrike">
              <a:solidFill>
                <a:schemeClr val="dk1"/>
              </a:solidFill>
              <a:latin typeface="Arial"/>
              <a:ea typeface="Arial"/>
              <a:cs typeface="Arial"/>
              <a:sym typeface="Arial"/>
            </a:endParaRPr>
          </a:p>
        </p:txBody>
      </p:sp>
      <p:sp>
        <p:nvSpPr>
          <p:cNvPr id="652" name="Google Shape;652;p22"/>
          <p:cNvSpPr/>
          <p:nvPr/>
        </p:nvSpPr>
        <p:spPr>
          <a:xfrm>
            <a:off x="3315960" y="501912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15</a:t>
            </a:r>
            <a:endParaRPr b="0" i="0" sz="1100" u="none" cap="none" strike="noStrike">
              <a:solidFill>
                <a:schemeClr val="dk1"/>
              </a:solidFill>
              <a:latin typeface="Arial"/>
              <a:ea typeface="Arial"/>
              <a:cs typeface="Arial"/>
              <a:sym typeface="Arial"/>
            </a:endParaRPr>
          </a:p>
        </p:txBody>
      </p:sp>
      <p:sp>
        <p:nvSpPr>
          <p:cNvPr id="653" name="Google Shape;653;p22"/>
          <p:cNvSpPr/>
          <p:nvPr/>
        </p:nvSpPr>
        <p:spPr>
          <a:xfrm>
            <a:off x="5342040" y="450900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14</a:t>
            </a:r>
            <a:endParaRPr b="0" i="0" sz="1100" u="none" cap="none" strike="noStrike">
              <a:solidFill>
                <a:schemeClr val="dk1"/>
              </a:solidFill>
              <a:latin typeface="Arial"/>
              <a:ea typeface="Arial"/>
              <a:cs typeface="Arial"/>
              <a:sym typeface="Arial"/>
            </a:endParaRPr>
          </a:p>
        </p:txBody>
      </p:sp>
      <p:sp>
        <p:nvSpPr>
          <p:cNvPr id="654" name="Google Shape;654;p22"/>
          <p:cNvSpPr/>
          <p:nvPr/>
        </p:nvSpPr>
        <p:spPr>
          <a:xfrm>
            <a:off x="1751400" y="511200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11</a:t>
            </a:r>
            <a:endParaRPr b="0" i="0" sz="1100" u="none" cap="none" strike="noStrike">
              <a:solidFill>
                <a:schemeClr val="dk1"/>
              </a:solidFill>
              <a:latin typeface="Arial"/>
              <a:ea typeface="Arial"/>
              <a:cs typeface="Arial"/>
              <a:sym typeface="Arial"/>
            </a:endParaRPr>
          </a:p>
        </p:txBody>
      </p:sp>
      <p:sp>
        <p:nvSpPr>
          <p:cNvPr id="655" name="Google Shape;655;p22"/>
          <p:cNvSpPr/>
          <p:nvPr/>
        </p:nvSpPr>
        <p:spPr>
          <a:xfrm>
            <a:off x="2694240" y="3741480"/>
            <a:ext cx="291240" cy="166680"/>
          </a:xfrm>
          <a:prstGeom prst="ellipse">
            <a:avLst/>
          </a:prstGeom>
          <a:solidFill>
            <a:schemeClr val="lt1"/>
          </a:solidFill>
          <a:ln cap="flat" cmpd="sng" w="254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656" name="Google Shape;656;p22"/>
          <p:cNvPicPr preferRelativeResize="0"/>
          <p:nvPr/>
        </p:nvPicPr>
        <p:blipFill rotWithShape="1">
          <a:blip r:embed="rId3">
            <a:alphaModFix/>
          </a:blip>
          <a:srcRect b="0" l="0" r="0" t="0"/>
          <a:stretch/>
        </p:blipFill>
        <p:spPr>
          <a:xfrm>
            <a:off x="29160" y="91440"/>
            <a:ext cx="1275480" cy="12366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0" name="Shape 660"/>
        <p:cNvGrpSpPr/>
        <p:nvPr/>
      </p:nvGrpSpPr>
      <p:grpSpPr>
        <a:xfrm>
          <a:off x="0" y="0"/>
          <a:ext cx="0" cy="0"/>
          <a:chOff x="0" y="0"/>
          <a:chExt cx="0" cy="0"/>
        </a:xfrm>
      </p:grpSpPr>
      <p:sp>
        <p:nvSpPr>
          <p:cNvPr id="661" name="Google Shape;661;p23"/>
          <p:cNvSpPr txBox="1"/>
          <p:nvPr/>
        </p:nvSpPr>
        <p:spPr>
          <a:xfrm>
            <a:off x="1638732" y="435600"/>
            <a:ext cx="10515240" cy="132516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0" i="0" lang="fr-FR" sz="4400" u="none" cap="none" strike="noStrike">
                <a:solidFill>
                  <a:schemeClr val="dk1"/>
                </a:solidFill>
                <a:latin typeface="Impact"/>
                <a:ea typeface="Impact"/>
                <a:cs typeface="Impact"/>
                <a:sym typeface="Impact"/>
              </a:rPr>
              <a:t>Simone</a:t>
            </a:r>
            <a:endParaRPr b="0" i="0" sz="4400" u="none" cap="none" strike="noStrike">
              <a:solidFill>
                <a:schemeClr val="dk1"/>
              </a:solidFill>
              <a:latin typeface="Impact"/>
              <a:ea typeface="Impact"/>
              <a:cs typeface="Impact"/>
              <a:sym typeface="Impact"/>
            </a:endParaRPr>
          </a:p>
        </p:txBody>
      </p:sp>
      <p:sp>
        <p:nvSpPr>
          <p:cNvPr id="662" name="Google Shape;662;p23"/>
          <p:cNvSpPr txBox="1"/>
          <p:nvPr/>
        </p:nvSpPr>
        <p:spPr>
          <a:xfrm>
            <a:off x="861840" y="1924920"/>
            <a:ext cx="5157360" cy="458820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sp>
        <p:nvSpPr>
          <p:cNvPr id="663" name="Google Shape;663;p23"/>
          <p:cNvSpPr txBox="1"/>
          <p:nvPr/>
        </p:nvSpPr>
        <p:spPr>
          <a:xfrm>
            <a:off x="6172200" y="1904040"/>
            <a:ext cx="5182920" cy="4588200"/>
          </a:xfrm>
          <a:prstGeom prst="rect">
            <a:avLst/>
          </a:prstGeom>
          <a:noFill/>
          <a:ln>
            <a:noFill/>
          </a:ln>
        </p:spPr>
        <p:txBody>
          <a:bodyPr anchorCtr="0" anchor="t" bIns="45700" lIns="91425" spcFirstLastPara="1" rIns="91425" wrap="square" tIns="45700">
            <a:normAutofit/>
          </a:bodyPr>
          <a:lstStyle/>
          <a:p>
            <a:pPr indent="-228240" lvl="0" marL="228600" marR="0" rtl="0" algn="just">
              <a:lnSpc>
                <a:spcPct val="90000"/>
              </a:lnSpc>
              <a:spcBef>
                <a:spcPts val="0"/>
              </a:spcBef>
              <a:spcAft>
                <a:spcPts val="0"/>
              </a:spcAft>
              <a:buClr>
                <a:srgbClr val="000000"/>
              </a:buClr>
              <a:buSzPts val="1500"/>
              <a:buFont typeface="Arial"/>
              <a:buChar char="•"/>
            </a:pPr>
            <a:r>
              <a:rPr b="0" i="0" lang="fr-FR" sz="1500" u="none" cap="none" strike="noStrike">
                <a:solidFill>
                  <a:srgbClr val="000000"/>
                </a:solidFill>
                <a:latin typeface="Calibri"/>
                <a:ea typeface="Calibri"/>
                <a:cs typeface="Calibri"/>
                <a:sym typeface="Calibri"/>
              </a:rPr>
              <a:t>Démarrage uniquement sur mêlée. Cette combinaison se joue sur petit coté (sens inverse du sens de jeu). </a:t>
            </a:r>
            <a:endParaRPr b="0" i="0" sz="1500" u="none" cap="none" strike="noStrike">
              <a:solidFill>
                <a:srgbClr val="000000"/>
              </a:solidFill>
              <a:latin typeface="Calibri"/>
              <a:ea typeface="Calibri"/>
              <a:cs typeface="Calibri"/>
              <a:sym typeface="Calibri"/>
            </a:endParaRPr>
          </a:p>
          <a:p>
            <a:pPr indent="-228240" lvl="0" marL="228600" marR="0" rtl="0" algn="just">
              <a:lnSpc>
                <a:spcPct val="90000"/>
              </a:lnSpc>
              <a:spcBef>
                <a:spcPts val="1001"/>
              </a:spcBef>
              <a:spcAft>
                <a:spcPts val="0"/>
              </a:spcAft>
              <a:buClr>
                <a:srgbClr val="000000"/>
              </a:buClr>
              <a:buSzPts val="1500"/>
              <a:buFont typeface="Arial"/>
              <a:buChar char="•"/>
            </a:pPr>
            <a:r>
              <a:rPr b="0" i="0" lang="fr-FR" sz="1500" u="none" cap="none" strike="noStrike">
                <a:solidFill>
                  <a:srgbClr val="000000"/>
                </a:solidFill>
                <a:latin typeface="Calibri"/>
                <a:ea typeface="Calibri"/>
                <a:cs typeface="Calibri"/>
                <a:sym typeface="Calibri"/>
              </a:rPr>
              <a:t>Sortie de mêlée, le 8 porte le ballon sur 2 pas pour fixer le 3ème ligne aile en face et la donne au 9 qui fait de même pour fixer le 3ème ligne adverse puis passe à l’arrière. L’arrière s’adapte par rapport à la défense adverse, il peut donner le ballon ou la garder. </a:t>
            </a:r>
            <a:endParaRPr b="0" i="0" sz="1500" u="none" cap="none" strike="noStrike">
              <a:solidFill>
                <a:srgbClr val="000000"/>
              </a:solidFill>
              <a:latin typeface="Calibri"/>
              <a:ea typeface="Calibri"/>
              <a:cs typeface="Calibri"/>
              <a:sym typeface="Calibri"/>
            </a:endParaRPr>
          </a:p>
          <a:p>
            <a:pPr indent="-228240" lvl="0" marL="228600" marR="0" rtl="0" algn="just">
              <a:lnSpc>
                <a:spcPct val="90000"/>
              </a:lnSpc>
              <a:spcBef>
                <a:spcPts val="1001"/>
              </a:spcBef>
              <a:spcAft>
                <a:spcPts val="0"/>
              </a:spcAft>
              <a:buClr>
                <a:srgbClr val="000000"/>
              </a:buClr>
              <a:buSzPts val="1500"/>
              <a:buFont typeface="Arial"/>
              <a:buChar char="•"/>
            </a:pPr>
            <a:r>
              <a:rPr b="0" i="0" lang="fr-FR" sz="1500" u="none" cap="none" strike="noStrike">
                <a:solidFill>
                  <a:srgbClr val="000000"/>
                </a:solidFill>
                <a:latin typeface="Calibri"/>
                <a:ea typeface="Calibri"/>
                <a:cs typeface="Calibri"/>
                <a:sym typeface="Calibri"/>
              </a:rPr>
              <a:t>L’arrière avant l’introduction de la mêlée est dans l’axe de la mêlée et il se déplace dans le petit coté une fois que le ballon est introduit il se déplace du coté fermé. Cela permet de créer un effet de surprise et que la défense ne puisse pas se réadapter. </a:t>
            </a:r>
            <a:endParaRPr b="0" i="0" sz="1500" u="none" cap="none" strike="noStrike">
              <a:solidFill>
                <a:srgbClr val="000000"/>
              </a:solidFill>
              <a:latin typeface="Calibri"/>
              <a:ea typeface="Calibri"/>
              <a:cs typeface="Calibri"/>
              <a:sym typeface="Calibri"/>
            </a:endParaRPr>
          </a:p>
        </p:txBody>
      </p:sp>
      <p:sp>
        <p:nvSpPr>
          <p:cNvPr id="664" name="Google Shape;664;p23"/>
          <p:cNvSpPr/>
          <p:nvPr/>
        </p:nvSpPr>
        <p:spPr>
          <a:xfrm>
            <a:off x="1060560" y="342900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a:t>
            </a:r>
            <a:endParaRPr b="0" i="0" sz="1100" u="none" cap="none" strike="noStrike">
              <a:solidFill>
                <a:schemeClr val="dk1"/>
              </a:solidFill>
              <a:latin typeface="Arial"/>
              <a:ea typeface="Arial"/>
              <a:cs typeface="Arial"/>
              <a:sym typeface="Arial"/>
            </a:endParaRPr>
          </a:p>
        </p:txBody>
      </p:sp>
      <p:sp>
        <p:nvSpPr>
          <p:cNvPr id="665" name="Google Shape;665;p23"/>
          <p:cNvSpPr/>
          <p:nvPr/>
        </p:nvSpPr>
        <p:spPr>
          <a:xfrm>
            <a:off x="1524240" y="342900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2</a:t>
            </a:r>
            <a:endParaRPr b="0" i="0" sz="1100" u="none" cap="none" strike="noStrike">
              <a:solidFill>
                <a:schemeClr val="dk1"/>
              </a:solidFill>
              <a:latin typeface="Arial"/>
              <a:ea typeface="Arial"/>
              <a:cs typeface="Arial"/>
              <a:sym typeface="Arial"/>
            </a:endParaRPr>
          </a:p>
        </p:txBody>
      </p:sp>
      <p:sp>
        <p:nvSpPr>
          <p:cNvPr id="666" name="Google Shape;666;p23"/>
          <p:cNvSpPr/>
          <p:nvPr/>
        </p:nvSpPr>
        <p:spPr>
          <a:xfrm>
            <a:off x="1988280" y="342900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3</a:t>
            </a:r>
            <a:endParaRPr b="0" i="0" sz="1100" u="none" cap="none" strike="noStrike">
              <a:solidFill>
                <a:schemeClr val="dk1"/>
              </a:solidFill>
              <a:latin typeface="Arial"/>
              <a:ea typeface="Arial"/>
              <a:cs typeface="Arial"/>
              <a:sym typeface="Arial"/>
            </a:endParaRPr>
          </a:p>
        </p:txBody>
      </p:sp>
      <p:sp>
        <p:nvSpPr>
          <p:cNvPr id="667" name="Google Shape;667;p23"/>
          <p:cNvSpPr/>
          <p:nvPr/>
        </p:nvSpPr>
        <p:spPr>
          <a:xfrm>
            <a:off x="1329914" y="377046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4</a:t>
            </a:r>
            <a:endParaRPr b="0" i="0" sz="1100" u="none" cap="none" strike="noStrike">
              <a:solidFill>
                <a:schemeClr val="dk1"/>
              </a:solidFill>
              <a:latin typeface="Arial"/>
              <a:ea typeface="Arial"/>
              <a:cs typeface="Arial"/>
              <a:sym typeface="Arial"/>
            </a:endParaRPr>
          </a:p>
        </p:txBody>
      </p:sp>
      <p:sp>
        <p:nvSpPr>
          <p:cNvPr id="668" name="Google Shape;668;p23"/>
          <p:cNvSpPr/>
          <p:nvPr/>
        </p:nvSpPr>
        <p:spPr>
          <a:xfrm>
            <a:off x="1773359" y="378432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5</a:t>
            </a:r>
            <a:endParaRPr b="0" i="0" sz="1100" u="none" cap="none" strike="noStrike">
              <a:solidFill>
                <a:schemeClr val="dk1"/>
              </a:solidFill>
              <a:latin typeface="Arial"/>
              <a:ea typeface="Arial"/>
              <a:cs typeface="Arial"/>
              <a:sym typeface="Arial"/>
            </a:endParaRPr>
          </a:p>
        </p:txBody>
      </p:sp>
      <p:sp>
        <p:nvSpPr>
          <p:cNvPr id="669" name="Google Shape;669;p23"/>
          <p:cNvSpPr/>
          <p:nvPr/>
        </p:nvSpPr>
        <p:spPr>
          <a:xfrm>
            <a:off x="953447" y="3954916"/>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6</a:t>
            </a:r>
            <a:endParaRPr b="0" i="0" sz="1100" u="none" cap="none" strike="noStrike">
              <a:solidFill>
                <a:schemeClr val="dk1"/>
              </a:solidFill>
              <a:latin typeface="Arial"/>
              <a:ea typeface="Arial"/>
              <a:cs typeface="Arial"/>
              <a:sym typeface="Arial"/>
            </a:endParaRPr>
          </a:p>
        </p:txBody>
      </p:sp>
      <p:sp>
        <p:nvSpPr>
          <p:cNvPr id="670" name="Google Shape;670;p23"/>
          <p:cNvSpPr/>
          <p:nvPr/>
        </p:nvSpPr>
        <p:spPr>
          <a:xfrm>
            <a:off x="1497585" y="4179921"/>
            <a:ext cx="463679" cy="371897"/>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8</a:t>
            </a:r>
            <a:endParaRPr b="0" i="0" sz="1100" u="none" cap="none" strike="noStrike">
              <a:solidFill>
                <a:schemeClr val="dk1"/>
              </a:solidFill>
              <a:latin typeface="Arial"/>
              <a:ea typeface="Arial"/>
              <a:cs typeface="Arial"/>
              <a:sym typeface="Arial"/>
            </a:endParaRPr>
          </a:p>
        </p:txBody>
      </p:sp>
      <p:sp>
        <p:nvSpPr>
          <p:cNvPr id="671" name="Google Shape;671;p23"/>
          <p:cNvSpPr/>
          <p:nvPr/>
        </p:nvSpPr>
        <p:spPr>
          <a:xfrm>
            <a:off x="2174707" y="3894103"/>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7</a:t>
            </a:r>
            <a:endParaRPr b="0" i="0" sz="1100" u="none" cap="none" strike="noStrike">
              <a:solidFill>
                <a:schemeClr val="dk1"/>
              </a:solidFill>
              <a:latin typeface="Arial"/>
              <a:ea typeface="Arial"/>
              <a:cs typeface="Arial"/>
              <a:sym typeface="Arial"/>
            </a:endParaRPr>
          </a:p>
        </p:txBody>
      </p:sp>
      <p:sp>
        <p:nvSpPr>
          <p:cNvPr id="672" name="Google Shape;672;p23"/>
          <p:cNvSpPr/>
          <p:nvPr/>
        </p:nvSpPr>
        <p:spPr>
          <a:xfrm>
            <a:off x="2504160" y="509436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9</a:t>
            </a:r>
            <a:endParaRPr b="0" i="0" sz="1100" u="none" cap="none" strike="noStrike">
              <a:solidFill>
                <a:schemeClr val="dk1"/>
              </a:solidFill>
              <a:latin typeface="Arial"/>
              <a:ea typeface="Arial"/>
              <a:cs typeface="Arial"/>
              <a:sym typeface="Arial"/>
            </a:endParaRPr>
          </a:p>
        </p:txBody>
      </p:sp>
      <p:sp>
        <p:nvSpPr>
          <p:cNvPr id="673" name="Google Shape;673;p23"/>
          <p:cNvSpPr/>
          <p:nvPr/>
        </p:nvSpPr>
        <p:spPr>
          <a:xfrm>
            <a:off x="5115600" y="590868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14</a:t>
            </a:r>
            <a:endParaRPr b="0" i="0" sz="1100" u="none" cap="none" strike="noStrike">
              <a:solidFill>
                <a:schemeClr val="dk1"/>
              </a:solidFill>
              <a:latin typeface="Arial"/>
              <a:ea typeface="Arial"/>
              <a:cs typeface="Arial"/>
              <a:sym typeface="Arial"/>
            </a:endParaRPr>
          </a:p>
        </p:txBody>
      </p:sp>
      <p:sp>
        <p:nvSpPr>
          <p:cNvPr id="674" name="Google Shape;674;p23"/>
          <p:cNvSpPr/>
          <p:nvPr/>
        </p:nvSpPr>
        <p:spPr>
          <a:xfrm>
            <a:off x="3162960" y="587268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15</a:t>
            </a:r>
            <a:endParaRPr b="0" i="0" sz="1100" u="none" cap="none" strike="noStrike">
              <a:solidFill>
                <a:schemeClr val="dk1"/>
              </a:solidFill>
              <a:latin typeface="Arial"/>
              <a:ea typeface="Arial"/>
              <a:cs typeface="Arial"/>
              <a:sym typeface="Arial"/>
            </a:endParaRPr>
          </a:p>
        </p:txBody>
      </p:sp>
      <p:cxnSp>
        <p:nvCxnSpPr>
          <p:cNvPr id="675" name="Google Shape;675;p23"/>
          <p:cNvCxnSpPr/>
          <p:nvPr/>
        </p:nvCxnSpPr>
        <p:spPr>
          <a:xfrm>
            <a:off x="5733720" y="1328400"/>
            <a:ext cx="360" cy="5233320"/>
          </a:xfrm>
          <a:prstGeom prst="straightConnector1">
            <a:avLst/>
          </a:prstGeom>
          <a:noFill/>
          <a:ln cap="flat" cmpd="sng" w="28425">
            <a:solidFill>
              <a:schemeClr val="lt1"/>
            </a:solidFill>
            <a:prstDash val="solid"/>
            <a:round/>
            <a:headEnd len="sm" w="sm" type="none"/>
            <a:tailEnd len="sm" w="sm" type="none"/>
          </a:ln>
        </p:spPr>
      </p:cxnSp>
      <p:sp>
        <p:nvSpPr>
          <p:cNvPr id="676" name="Google Shape;676;p23"/>
          <p:cNvSpPr/>
          <p:nvPr/>
        </p:nvSpPr>
        <p:spPr>
          <a:xfrm flipH="1" rot="10800000">
            <a:off x="2074123" y="4406383"/>
            <a:ext cx="838440" cy="148680"/>
          </a:xfrm>
          <a:custGeom>
            <a:rect b="b" l="l" r="r" t="t"/>
            <a:pathLst>
              <a:path extrusionOk="0" h="21600" w="21600">
                <a:moveTo>
                  <a:pt x="0" y="0"/>
                </a:moveTo>
                <a:lnTo>
                  <a:pt x="21600" y="21600"/>
                </a:lnTo>
              </a:path>
            </a:pathLst>
          </a:custGeom>
          <a:noFill/>
          <a:ln cap="flat" cmpd="sng" w="9525">
            <a:solidFill>
              <a:srgbClr val="FF0000"/>
            </a:solidFill>
            <a:prstDash val="solid"/>
            <a:round/>
            <a:headEnd len="sm" w="sm" type="none"/>
            <a:tailEnd len="med" w="med" type="triangle"/>
          </a:ln>
        </p:spPr>
      </p:sp>
      <p:sp>
        <p:nvSpPr>
          <p:cNvPr id="677" name="Google Shape;677;p23"/>
          <p:cNvSpPr/>
          <p:nvPr/>
        </p:nvSpPr>
        <p:spPr>
          <a:xfrm flipH="1" rot="10800000">
            <a:off x="2820960" y="5094360"/>
            <a:ext cx="604080" cy="74160"/>
          </a:xfrm>
          <a:custGeom>
            <a:rect b="b" l="l" r="r" t="t"/>
            <a:pathLst>
              <a:path extrusionOk="0" h="21600" w="21600">
                <a:moveTo>
                  <a:pt x="0" y="0"/>
                </a:moveTo>
                <a:lnTo>
                  <a:pt x="21600" y="21600"/>
                </a:lnTo>
              </a:path>
            </a:pathLst>
          </a:custGeom>
          <a:noFill/>
          <a:ln cap="flat" cmpd="sng" w="9525">
            <a:solidFill>
              <a:srgbClr val="FF0000"/>
            </a:solidFill>
            <a:prstDash val="solid"/>
            <a:round/>
            <a:headEnd len="sm" w="sm" type="none"/>
            <a:tailEnd len="med" w="med" type="triangle"/>
          </a:ln>
        </p:spPr>
      </p:sp>
      <p:sp>
        <p:nvSpPr>
          <p:cNvPr id="678" name="Google Shape;678;p23"/>
          <p:cNvSpPr/>
          <p:nvPr/>
        </p:nvSpPr>
        <p:spPr>
          <a:xfrm flipH="1" rot="10800000">
            <a:off x="3493440" y="3534480"/>
            <a:ext cx="360" cy="2367000"/>
          </a:xfrm>
          <a:custGeom>
            <a:rect b="b" l="l" r="r" t="t"/>
            <a:pathLst>
              <a:path extrusionOk="0" h="21600" w="21600">
                <a:moveTo>
                  <a:pt x="0" y="0"/>
                </a:moveTo>
                <a:lnTo>
                  <a:pt x="21600" y="21600"/>
                </a:lnTo>
              </a:path>
            </a:pathLst>
          </a:custGeom>
          <a:noFill/>
          <a:ln cap="flat" cmpd="sng" w="9525">
            <a:solidFill>
              <a:srgbClr val="FF0000"/>
            </a:solidFill>
            <a:prstDash val="solid"/>
            <a:round/>
            <a:headEnd len="sm" w="sm" type="none"/>
            <a:tailEnd len="med" w="med" type="triangle"/>
          </a:ln>
        </p:spPr>
      </p:sp>
      <p:sp>
        <p:nvSpPr>
          <p:cNvPr id="679" name="Google Shape;679;p23"/>
          <p:cNvSpPr/>
          <p:nvPr/>
        </p:nvSpPr>
        <p:spPr>
          <a:xfrm>
            <a:off x="1883467" y="4400640"/>
            <a:ext cx="291240" cy="166680"/>
          </a:xfrm>
          <a:prstGeom prst="ellipse">
            <a:avLst/>
          </a:prstGeom>
          <a:solidFill>
            <a:schemeClr val="lt1"/>
          </a:solidFill>
          <a:ln cap="flat" cmpd="sng" w="254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680" name="Google Shape;680;p23"/>
          <p:cNvPicPr preferRelativeResize="0"/>
          <p:nvPr/>
        </p:nvPicPr>
        <p:blipFill rotWithShape="1">
          <a:blip r:embed="rId3">
            <a:alphaModFix/>
          </a:blip>
          <a:srcRect b="0" l="0" r="0" t="0"/>
          <a:stretch/>
        </p:blipFill>
        <p:spPr>
          <a:xfrm>
            <a:off x="29160" y="91440"/>
            <a:ext cx="1275480" cy="12366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4" name="Shape 684"/>
        <p:cNvGrpSpPr/>
        <p:nvPr/>
      </p:nvGrpSpPr>
      <p:grpSpPr>
        <a:xfrm>
          <a:off x="0" y="0"/>
          <a:ext cx="0" cy="0"/>
          <a:chOff x="0" y="0"/>
          <a:chExt cx="0" cy="0"/>
        </a:xfrm>
      </p:grpSpPr>
      <p:sp>
        <p:nvSpPr>
          <p:cNvPr id="685" name="Google Shape;685;p24"/>
          <p:cNvSpPr/>
          <p:nvPr/>
        </p:nvSpPr>
        <p:spPr>
          <a:xfrm>
            <a:off x="0" y="6553080"/>
            <a:ext cx="12191760" cy="304560"/>
          </a:xfrm>
          <a:prstGeom prst="rect">
            <a:avLst/>
          </a:prstGeom>
          <a:solidFill>
            <a:srgbClr val="00206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686" name="Google Shape;686;p24"/>
          <p:cNvPicPr preferRelativeResize="0"/>
          <p:nvPr/>
        </p:nvPicPr>
        <p:blipFill rotWithShape="1">
          <a:blip r:embed="rId3">
            <a:alphaModFix/>
          </a:blip>
          <a:srcRect b="0" l="0" r="0" t="0"/>
          <a:stretch/>
        </p:blipFill>
        <p:spPr>
          <a:xfrm>
            <a:off x="4287600" y="3264840"/>
            <a:ext cx="3616200" cy="3505680"/>
          </a:xfrm>
          <a:prstGeom prst="rect">
            <a:avLst/>
          </a:prstGeom>
          <a:noFill/>
          <a:ln>
            <a:noFill/>
          </a:ln>
        </p:spPr>
      </p:pic>
      <p:sp>
        <p:nvSpPr>
          <p:cNvPr id="687" name="Google Shape;687;p24"/>
          <p:cNvSpPr/>
          <p:nvPr/>
        </p:nvSpPr>
        <p:spPr>
          <a:xfrm>
            <a:off x="120" y="1528920"/>
            <a:ext cx="12191760" cy="1431000"/>
          </a:xfrm>
          <a:prstGeom prst="rect">
            <a:avLst/>
          </a:prstGeom>
          <a:noFill/>
          <a:ln>
            <a:noFill/>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8800"/>
              <a:buFont typeface="Arial"/>
              <a:buNone/>
            </a:pPr>
            <a:r>
              <a:rPr b="0" i="0" lang="fr-FR" sz="8800" u="none" cap="none" strike="noStrike">
                <a:solidFill>
                  <a:srgbClr val="000000"/>
                </a:solidFill>
                <a:latin typeface="Impact"/>
                <a:ea typeface="Impact"/>
                <a:cs typeface="Impact"/>
                <a:sym typeface="Impact"/>
              </a:rPr>
              <a:t>Déplacement jeu courant</a:t>
            </a:r>
            <a:endParaRPr b="0" i="0" sz="8800" u="none" cap="none" strike="noStrike">
              <a:solidFill>
                <a:schemeClr val="dk1"/>
              </a:solidFill>
              <a:latin typeface="Arial"/>
              <a:ea typeface="Arial"/>
              <a:cs typeface="Arial"/>
              <a:sym typeface="Arial"/>
            </a:endParaRPr>
          </a:p>
        </p:txBody>
      </p:sp>
      <p:sp>
        <p:nvSpPr>
          <p:cNvPr id="688" name="Google Shape;688;p24"/>
          <p:cNvSpPr/>
          <p:nvPr/>
        </p:nvSpPr>
        <p:spPr>
          <a:xfrm>
            <a:off x="9983160" y="4336200"/>
            <a:ext cx="565200" cy="5778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3200"/>
              <a:buFont typeface="Arial"/>
              <a:buNone/>
            </a:pPr>
            <a:r>
              <a:rPr b="1" i="0" lang="fr-FR" sz="3200" u="none" cap="none" strike="noStrike">
                <a:solidFill>
                  <a:srgbClr val="FFFFFF"/>
                </a:solidFill>
                <a:latin typeface="Calibri"/>
                <a:ea typeface="Calibri"/>
                <a:cs typeface="Calibri"/>
                <a:sym typeface="Calibri"/>
              </a:rPr>
              <a:t>1</a:t>
            </a:r>
            <a:endParaRPr b="0" i="0" sz="3200" u="none" cap="none" strike="noStrike">
              <a:solidFill>
                <a:schemeClr val="dk1"/>
              </a:solidFill>
              <a:latin typeface="Arial"/>
              <a:ea typeface="Arial"/>
              <a:cs typeface="Arial"/>
              <a:sym typeface="Arial"/>
            </a:endParaRPr>
          </a:p>
        </p:txBody>
      </p:sp>
      <p:cxnSp>
        <p:nvCxnSpPr>
          <p:cNvPr id="689" name="Google Shape;689;p24"/>
          <p:cNvCxnSpPr/>
          <p:nvPr/>
        </p:nvCxnSpPr>
        <p:spPr>
          <a:xfrm>
            <a:off x="1250940" y="3238200"/>
            <a:ext cx="9690120" cy="360"/>
          </a:xfrm>
          <a:prstGeom prst="straightConnector1">
            <a:avLst/>
          </a:prstGeom>
          <a:noFill/>
          <a:ln cap="flat" cmpd="sng" w="9525">
            <a:solidFill>
              <a:schemeClr val="dk1"/>
            </a:solidFill>
            <a:prstDash val="solid"/>
            <a:round/>
            <a:headEnd len="sm" w="sm" type="none"/>
            <a:tailEnd len="sm" w="sm" type="none"/>
          </a:ln>
        </p:spPr>
      </p:cxn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3" name="Shape 693"/>
        <p:cNvGrpSpPr/>
        <p:nvPr/>
      </p:nvGrpSpPr>
      <p:grpSpPr>
        <a:xfrm>
          <a:off x="0" y="0"/>
          <a:ext cx="0" cy="0"/>
          <a:chOff x="0" y="0"/>
          <a:chExt cx="0" cy="0"/>
        </a:xfrm>
      </p:grpSpPr>
      <p:sp>
        <p:nvSpPr>
          <p:cNvPr id="694" name="Google Shape;694;p25"/>
          <p:cNvSpPr txBox="1"/>
          <p:nvPr/>
        </p:nvSpPr>
        <p:spPr>
          <a:xfrm>
            <a:off x="838080" y="365040"/>
            <a:ext cx="10515240" cy="1325160"/>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rgbClr val="000000"/>
              </a:buClr>
              <a:buSzPts val="4400"/>
              <a:buFont typeface="Arial"/>
              <a:buNone/>
            </a:pPr>
            <a:r>
              <a:rPr b="0" i="0" lang="fr-FR" sz="4400" u="none" cap="none" strike="noStrike">
                <a:solidFill>
                  <a:srgbClr val="000000"/>
                </a:solidFill>
                <a:latin typeface="Impact"/>
                <a:ea typeface="Impact"/>
                <a:cs typeface="Impact"/>
                <a:sym typeface="Impact"/>
              </a:rPr>
              <a:t>Répartition Du terrain sur touche</a:t>
            </a:r>
            <a:endParaRPr b="0" i="0" sz="4400" u="none" cap="none" strike="noStrike">
              <a:solidFill>
                <a:srgbClr val="000000"/>
              </a:solidFill>
              <a:latin typeface="Calibri"/>
              <a:ea typeface="Calibri"/>
              <a:cs typeface="Calibri"/>
              <a:sym typeface="Calibri"/>
            </a:endParaRPr>
          </a:p>
        </p:txBody>
      </p:sp>
      <p:sp>
        <p:nvSpPr>
          <p:cNvPr id="695" name="Google Shape;695;p25"/>
          <p:cNvSpPr txBox="1"/>
          <p:nvPr/>
        </p:nvSpPr>
        <p:spPr>
          <a:xfrm>
            <a:off x="870120" y="1580040"/>
            <a:ext cx="10515240" cy="470016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1500"/>
              <a:buFont typeface="Arial"/>
              <a:buNone/>
            </a:pPr>
            <a:r>
              <a:rPr b="0" i="0" lang="fr-FR" sz="1500" u="none" cap="none" strike="noStrike">
                <a:solidFill>
                  <a:srgbClr val="FFFFFF"/>
                </a:solidFill>
                <a:latin typeface="Calibri"/>
                <a:ea typeface="Calibri"/>
                <a:cs typeface="Calibri"/>
                <a:sym typeface="Calibri"/>
              </a:rPr>
              <a:t>Blanc</a:t>
            </a:r>
            <a:endParaRPr b="0" i="0" sz="1500" u="none" cap="none" strike="noStrike">
              <a:solidFill>
                <a:srgbClr val="000000"/>
              </a:solidFill>
              <a:latin typeface="Calibri"/>
              <a:ea typeface="Calibri"/>
              <a:cs typeface="Calibri"/>
              <a:sym typeface="Calibri"/>
            </a:endParaRPr>
          </a:p>
        </p:txBody>
      </p:sp>
      <p:cxnSp>
        <p:nvCxnSpPr>
          <p:cNvPr id="696" name="Google Shape;696;p25"/>
          <p:cNvCxnSpPr/>
          <p:nvPr/>
        </p:nvCxnSpPr>
        <p:spPr>
          <a:xfrm>
            <a:off x="10888560" y="1617480"/>
            <a:ext cx="360" cy="5233320"/>
          </a:xfrm>
          <a:prstGeom prst="straightConnector1">
            <a:avLst/>
          </a:prstGeom>
          <a:noFill/>
          <a:ln cap="flat" cmpd="sng" w="28425">
            <a:solidFill>
              <a:schemeClr val="lt1"/>
            </a:solidFill>
            <a:prstDash val="solid"/>
            <a:round/>
            <a:headEnd len="sm" w="sm" type="none"/>
            <a:tailEnd len="sm" w="sm" type="none"/>
          </a:ln>
        </p:spPr>
      </p:cxnSp>
      <p:cxnSp>
        <p:nvCxnSpPr>
          <p:cNvPr id="697" name="Google Shape;697;p25"/>
          <p:cNvCxnSpPr/>
          <p:nvPr/>
        </p:nvCxnSpPr>
        <p:spPr>
          <a:xfrm>
            <a:off x="1473120" y="1267920"/>
            <a:ext cx="360" cy="5233680"/>
          </a:xfrm>
          <a:prstGeom prst="straightConnector1">
            <a:avLst/>
          </a:prstGeom>
          <a:noFill/>
          <a:ln cap="flat" cmpd="sng" w="28425">
            <a:solidFill>
              <a:schemeClr val="lt1"/>
            </a:solidFill>
            <a:prstDash val="solid"/>
            <a:round/>
            <a:headEnd len="sm" w="sm" type="none"/>
            <a:tailEnd len="sm" w="sm" type="none"/>
          </a:ln>
        </p:spPr>
      </p:cxnSp>
      <p:cxnSp>
        <p:nvCxnSpPr>
          <p:cNvPr id="698" name="Google Shape;698;p25"/>
          <p:cNvCxnSpPr/>
          <p:nvPr/>
        </p:nvCxnSpPr>
        <p:spPr>
          <a:xfrm>
            <a:off x="2327400" y="1617480"/>
            <a:ext cx="360" cy="842040"/>
          </a:xfrm>
          <a:prstGeom prst="straightConnector1">
            <a:avLst/>
          </a:prstGeom>
          <a:noFill/>
          <a:ln cap="flat" cmpd="sng" w="28425">
            <a:solidFill>
              <a:schemeClr val="lt1"/>
            </a:solidFill>
            <a:prstDash val="solid"/>
            <a:round/>
            <a:headEnd len="sm" w="sm" type="none"/>
            <a:tailEnd len="sm" w="sm" type="none"/>
          </a:ln>
        </p:spPr>
      </p:cxnSp>
      <p:cxnSp>
        <p:nvCxnSpPr>
          <p:cNvPr id="699" name="Google Shape;699;p25"/>
          <p:cNvCxnSpPr/>
          <p:nvPr/>
        </p:nvCxnSpPr>
        <p:spPr>
          <a:xfrm>
            <a:off x="2327400" y="2835000"/>
            <a:ext cx="360" cy="842040"/>
          </a:xfrm>
          <a:prstGeom prst="straightConnector1">
            <a:avLst/>
          </a:prstGeom>
          <a:noFill/>
          <a:ln cap="flat" cmpd="sng" w="28425">
            <a:solidFill>
              <a:schemeClr val="lt1"/>
            </a:solidFill>
            <a:prstDash val="solid"/>
            <a:round/>
            <a:headEnd len="sm" w="sm" type="none"/>
            <a:tailEnd len="sm" w="sm" type="none"/>
          </a:ln>
        </p:spPr>
      </p:cxnSp>
      <p:cxnSp>
        <p:nvCxnSpPr>
          <p:cNvPr id="700" name="Google Shape;700;p25"/>
          <p:cNvCxnSpPr/>
          <p:nvPr/>
        </p:nvCxnSpPr>
        <p:spPr>
          <a:xfrm>
            <a:off x="2335320" y="3970440"/>
            <a:ext cx="360" cy="842040"/>
          </a:xfrm>
          <a:prstGeom prst="straightConnector1">
            <a:avLst/>
          </a:prstGeom>
          <a:noFill/>
          <a:ln cap="flat" cmpd="sng" w="28425">
            <a:solidFill>
              <a:schemeClr val="lt1"/>
            </a:solidFill>
            <a:prstDash val="solid"/>
            <a:round/>
            <a:headEnd len="sm" w="sm" type="none"/>
            <a:tailEnd len="sm" w="sm" type="none"/>
          </a:ln>
        </p:spPr>
      </p:cxnSp>
      <p:cxnSp>
        <p:nvCxnSpPr>
          <p:cNvPr id="701" name="Google Shape;701;p25"/>
          <p:cNvCxnSpPr/>
          <p:nvPr/>
        </p:nvCxnSpPr>
        <p:spPr>
          <a:xfrm>
            <a:off x="2335320" y="5316840"/>
            <a:ext cx="360" cy="842040"/>
          </a:xfrm>
          <a:prstGeom prst="straightConnector1">
            <a:avLst/>
          </a:prstGeom>
          <a:noFill/>
          <a:ln cap="flat" cmpd="sng" w="28425">
            <a:solidFill>
              <a:schemeClr val="lt1"/>
            </a:solidFill>
            <a:prstDash val="solid"/>
            <a:round/>
            <a:headEnd len="sm" w="sm" type="none"/>
            <a:tailEnd len="sm" w="sm" type="none"/>
          </a:ln>
        </p:spPr>
      </p:cxnSp>
      <p:cxnSp>
        <p:nvCxnSpPr>
          <p:cNvPr id="702" name="Google Shape;702;p25"/>
          <p:cNvCxnSpPr/>
          <p:nvPr/>
        </p:nvCxnSpPr>
        <p:spPr>
          <a:xfrm>
            <a:off x="9995760" y="1617480"/>
            <a:ext cx="360" cy="842040"/>
          </a:xfrm>
          <a:prstGeom prst="straightConnector1">
            <a:avLst/>
          </a:prstGeom>
          <a:noFill/>
          <a:ln cap="flat" cmpd="sng" w="28425">
            <a:solidFill>
              <a:schemeClr val="lt1"/>
            </a:solidFill>
            <a:prstDash val="solid"/>
            <a:round/>
            <a:headEnd len="sm" w="sm" type="none"/>
            <a:tailEnd len="sm" w="sm" type="none"/>
          </a:ln>
        </p:spPr>
      </p:cxnSp>
      <p:cxnSp>
        <p:nvCxnSpPr>
          <p:cNvPr id="703" name="Google Shape;703;p25"/>
          <p:cNvCxnSpPr/>
          <p:nvPr/>
        </p:nvCxnSpPr>
        <p:spPr>
          <a:xfrm>
            <a:off x="9995760" y="2694240"/>
            <a:ext cx="360" cy="842040"/>
          </a:xfrm>
          <a:prstGeom prst="straightConnector1">
            <a:avLst/>
          </a:prstGeom>
          <a:noFill/>
          <a:ln cap="flat" cmpd="sng" w="28425">
            <a:solidFill>
              <a:schemeClr val="lt1"/>
            </a:solidFill>
            <a:prstDash val="solid"/>
            <a:round/>
            <a:headEnd len="sm" w="sm" type="none"/>
            <a:tailEnd len="sm" w="sm" type="none"/>
          </a:ln>
        </p:spPr>
      </p:cxnSp>
      <p:cxnSp>
        <p:nvCxnSpPr>
          <p:cNvPr id="704" name="Google Shape;704;p25"/>
          <p:cNvCxnSpPr/>
          <p:nvPr/>
        </p:nvCxnSpPr>
        <p:spPr>
          <a:xfrm>
            <a:off x="9995760" y="3870000"/>
            <a:ext cx="360" cy="842040"/>
          </a:xfrm>
          <a:prstGeom prst="straightConnector1">
            <a:avLst/>
          </a:prstGeom>
          <a:noFill/>
          <a:ln cap="flat" cmpd="sng" w="28425">
            <a:solidFill>
              <a:schemeClr val="lt1"/>
            </a:solidFill>
            <a:prstDash val="solid"/>
            <a:round/>
            <a:headEnd len="sm" w="sm" type="none"/>
            <a:tailEnd len="sm" w="sm" type="none"/>
          </a:ln>
        </p:spPr>
      </p:cxnSp>
      <p:cxnSp>
        <p:nvCxnSpPr>
          <p:cNvPr id="705" name="Google Shape;705;p25"/>
          <p:cNvCxnSpPr/>
          <p:nvPr/>
        </p:nvCxnSpPr>
        <p:spPr>
          <a:xfrm>
            <a:off x="9995760" y="5316840"/>
            <a:ext cx="360" cy="842040"/>
          </a:xfrm>
          <a:prstGeom prst="straightConnector1">
            <a:avLst/>
          </a:prstGeom>
          <a:noFill/>
          <a:ln cap="flat" cmpd="sng" w="28425">
            <a:solidFill>
              <a:schemeClr val="lt1"/>
            </a:solidFill>
            <a:prstDash val="solid"/>
            <a:round/>
            <a:headEnd len="sm" w="sm" type="none"/>
            <a:tailEnd len="sm" w="sm" type="none"/>
          </a:ln>
        </p:spPr>
      </p:cxnSp>
      <p:sp>
        <p:nvSpPr>
          <p:cNvPr id="706" name="Google Shape;706;p25"/>
          <p:cNvSpPr/>
          <p:nvPr/>
        </p:nvSpPr>
        <p:spPr>
          <a:xfrm>
            <a:off x="4468320" y="427392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10</a:t>
            </a:r>
            <a:endParaRPr b="0" i="0" sz="1100" u="none" cap="none" strike="noStrike">
              <a:solidFill>
                <a:schemeClr val="dk1"/>
              </a:solidFill>
              <a:latin typeface="Arial"/>
              <a:ea typeface="Arial"/>
              <a:cs typeface="Arial"/>
              <a:sym typeface="Arial"/>
            </a:endParaRPr>
          </a:p>
        </p:txBody>
      </p:sp>
      <p:sp>
        <p:nvSpPr>
          <p:cNvPr id="707" name="Google Shape;707;p25"/>
          <p:cNvSpPr/>
          <p:nvPr/>
        </p:nvSpPr>
        <p:spPr>
          <a:xfrm>
            <a:off x="5632560" y="458316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12</a:t>
            </a:r>
            <a:endParaRPr b="0" i="0" sz="1100" u="none" cap="none" strike="noStrike">
              <a:solidFill>
                <a:schemeClr val="dk1"/>
              </a:solidFill>
              <a:latin typeface="Arial"/>
              <a:ea typeface="Arial"/>
              <a:cs typeface="Arial"/>
              <a:sym typeface="Arial"/>
            </a:endParaRPr>
          </a:p>
        </p:txBody>
      </p:sp>
      <p:sp>
        <p:nvSpPr>
          <p:cNvPr id="708" name="Google Shape;708;p25"/>
          <p:cNvSpPr/>
          <p:nvPr/>
        </p:nvSpPr>
        <p:spPr>
          <a:xfrm>
            <a:off x="7320960" y="50212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13</a:t>
            </a:r>
            <a:endParaRPr b="0" i="0" sz="1100" u="none" cap="none" strike="noStrike">
              <a:solidFill>
                <a:schemeClr val="dk1"/>
              </a:solidFill>
              <a:latin typeface="Arial"/>
              <a:ea typeface="Arial"/>
              <a:cs typeface="Arial"/>
              <a:sym typeface="Arial"/>
            </a:endParaRPr>
          </a:p>
        </p:txBody>
      </p:sp>
      <p:sp>
        <p:nvSpPr>
          <p:cNvPr id="709" name="Google Shape;709;p25"/>
          <p:cNvSpPr/>
          <p:nvPr/>
        </p:nvSpPr>
        <p:spPr>
          <a:xfrm>
            <a:off x="9361080" y="575280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14</a:t>
            </a:r>
            <a:endParaRPr b="0" i="0" sz="1100" u="none" cap="none" strike="noStrike">
              <a:solidFill>
                <a:schemeClr val="dk1"/>
              </a:solidFill>
              <a:latin typeface="Arial"/>
              <a:ea typeface="Arial"/>
              <a:cs typeface="Arial"/>
              <a:sym typeface="Arial"/>
            </a:endParaRPr>
          </a:p>
        </p:txBody>
      </p:sp>
      <p:sp>
        <p:nvSpPr>
          <p:cNvPr id="710" name="Google Shape;710;p25"/>
          <p:cNvSpPr/>
          <p:nvPr/>
        </p:nvSpPr>
        <p:spPr>
          <a:xfrm>
            <a:off x="5665680" y="570816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15</a:t>
            </a:r>
            <a:endParaRPr b="0" i="0" sz="1100" u="none" cap="none" strike="noStrike">
              <a:solidFill>
                <a:schemeClr val="dk1"/>
              </a:solidFill>
              <a:latin typeface="Arial"/>
              <a:ea typeface="Arial"/>
              <a:cs typeface="Arial"/>
              <a:sym typeface="Arial"/>
            </a:endParaRPr>
          </a:p>
        </p:txBody>
      </p:sp>
      <p:sp>
        <p:nvSpPr>
          <p:cNvPr id="711" name="Google Shape;711;p25"/>
          <p:cNvSpPr/>
          <p:nvPr/>
        </p:nvSpPr>
        <p:spPr>
          <a:xfrm>
            <a:off x="2481840" y="3429000"/>
            <a:ext cx="1165320" cy="358920"/>
          </a:xfrm>
          <a:prstGeom prst="roundRect">
            <a:avLst>
              <a:gd fmla="val 16667" name="adj"/>
            </a:avLst>
          </a:prstGeom>
          <a:solidFill>
            <a:schemeClr val="accent1"/>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800"/>
              <a:buFont typeface="Arial"/>
              <a:buNone/>
            </a:pPr>
            <a:r>
              <a:rPr b="0" i="0" lang="fr-FR" sz="1800" u="none" cap="none" strike="noStrike">
                <a:solidFill>
                  <a:srgbClr val="FFFFFF"/>
                </a:solidFill>
                <a:latin typeface="Calibri"/>
                <a:ea typeface="Calibri"/>
                <a:cs typeface="Calibri"/>
                <a:sym typeface="Calibri"/>
              </a:rPr>
              <a:t>Touche</a:t>
            </a:r>
            <a:endParaRPr b="0" i="0" sz="1800" u="none" cap="none" strike="noStrike">
              <a:solidFill>
                <a:schemeClr val="dk1"/>
              </a:solidFill>
              <a:latin typeface="Arial"/>
              <a:ea typeface="Arial"/>
              <a:cs typeface="Arial"/>
              <a:sym typeface="Arial"/>
            </a:endParaRPr>
          </a:p>
        </p:txBody>
      </p:sp>
      <p:sp>
        <p:nvSpPr>
          <p:cNvPr id="712" name="Google Shape;712;p25"/>
          <p:cNvSpPr/>
          <p:nvPr/>
        </p:nvSpPr>
        <p:spPr>
          <a:xfrm>
            <a:off x="3753000" y="514980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11</a:t>
            </a:r>
            <a:endParaRPr b="0" i="0" sz="1100" u="none" cap="none" strike="noStrike">
              <a:solidFill>
                <a:schemeClr val="dk1"/>
              </a:solidFill>
              <a:latin typeface="Arial"/>
              <a:ea typeface="Arial"/>
              <a:cs typeface="Arial"/>
              <a:sym typeface="Arial"/>
            </a:endParaRPr>
          </a:p>
        </p:txBody>
      </p:sp>
      <p:sp>
        <p:nvSpPr>
          <p:cNvPr id="713" name="Google Shape;713;p25"/>
          <p:cNvSpPr/>
          <p:nvPr/>
        </p:nvSpPr>
        <p:spPr>
          <a:xfrm>
            <a:off x="3668400" y="1818720"/>
            <a:ext cx="1294920" cy="4499280"/>
          </a:xfrm>
          <a:prstGeom prst="roundRect">
            <a:avLst>
              <a:gd fmla="val 16667" name="adj"/>
            </a:avLst>
          </a:prstGeom>
          <a:noFill/>
          <a:ln cap="flat" cmpd="sng" w="9525">
            <a:solidFill>
              <a:schemeClr val="accent5"/>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500"/>
              <a:buFont typeface="Arial"/>
              <a:buNone/>
            </a:pPr>
            <a:r>
              <a:rPr b="0" i="0" lang="fr-FR" sz="1500" u="none" cap="none" strike="noStrike">
                <a:solidFill>
                  <a:srgbClr val="5B9BD5"/>
                </a:solidFill>
                <a:latin typeface="Calibri"/>
                <a:ea typeface="Calibri"/>
                <a:cs typeface="Calibri"/>
                <a:sym typeface="Calibri"/>
              </a:rPr>
              <a:t>Bleu</a:t>
            </a:r>
            <a:endParaRPr b="0" i="0" sz="1500" u="none" cap="none" strike="noStrike">
              <a:solidFill>
                <a:schemeClr val="dk1"/>
              </a:solidFill>
              <a:latin typeface="Arial"/>
              <a:ea typeface="Arial"/>
              <a:cs typeface="Arial"/>
              <a:sym typeface="Arial"/>
            </a:endParaRPr>
          </a:p>
        </p:txBody>
      </p:sp>
      <p:sp>
        <p:nvSpPr>
          <p:cNvPr id="714" name="Google Shape;714;p25"/>
          <p:cNvSpPr/>
          <p:nvPr/>
        </p:nvSpPr>
        <p:spPr>
          <a:xfrm>
            <a:off x="4963680" y="1771200"/>
            <a:ext cx="1769400" cy="4509360"/>
          </a:xfrm>
          <a:prstGeom prst="roundRect">
            <a:avLst>
              <a:gd fmla="val 16667" name="adj"/>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5" name="Google Shape;715;p25"/>
          <p:cNvSpPr/>
          <p:nvPr/>
        </p:nvSpPr>
        <p:spPr>
          <a:xfrm>
            <a:off x="6733080" y="1818720"/>
            <a:ext cx="3985200" cy="4461480"/>
          </a:xfrm>
          <a:prstGeom prst="roundRect">
            <a:avLst>
              <a:gd fmla="val 16667" name="adj"/>
            </a:avLst>
          </a:prstGeom>
          <a:noFill/>
          <a:ln cap="flat" cmpd="sng" w="952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716" name="Google Shape;716;p25"/>
          <p:cNvPicPr preferRelativeResize="0"/>
          <p:nvPr/>
        </p:nvPicPr>
        <p:blipFill rotWithShape="1">
          <a:blip r:embed="rId3">
            <a:alphaModFix/>
          </a:blip>
          <a:srcRect b="0" l="0" r="0" t="0"/>
          <a:stretch/>
        </p:blipFill>
        <p:spPr>
          <a:xfrm>
            <a:off x="29160" y="91440"/>
            <a:ext cx="1275480" cy="12366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0" name="Shape 720"/>
        <p:cNvGrpSpPr/>
        <p:nvPr/>
      </p:nvGrpSpPr>
      <p:grpSpPr>
        <a:xfrm>
          <a:off x="0" y="0"/>
          <a:ext cx="0" cy="0"/>
          <a:chOff x="0" y="0"/>
          <a:chExt cx="0" cy="0"/>
        </a:xfrm>
      </p:grpSpPr>
      <p:sp>
        <p:nvSpPr>
          <p:cNvPr id="721" name="Google Shape;721;p26"/>
          <p:cNvSpPr txBox="1"/>
          <p:nvPr>
            <p:ph type="title"/>
          </p:nvPr>
        </p:nvSpPr>
        <p:spPr>
          <a:xfrm>
            <a:off x="1584180" y="306499"/>
            <a:ext cx="9143640" cy="90612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rgbClr val="000000"/>
              </a:buClr>
              <a:buSzPts val="1800"/>
              <a:buNone/>
            </a:pPr>
            <a:r>
              <a:rPr lang="fr-FR">
                <a:solidFill>
                  <a:srgbClr val="000000"/>
                </a:solidFill>
                <a:latin typeface="Impact"/>
                <a:ea typeface="Impact"/>
                <a:cs typeface="Impact"/>
                <a:sym typeface="Impact"/>
              </a:rPr>
              <a:t>Répartition du terrain jeu courant pour les avants </a:t>
            </a:r>
            <a:endParaRPr>
              <a:solidFill>
                <a:srgbClr val="000000"/>
              </a:solidFill>
              <a:latin typeface="Impact"/>
              <a:ea typeface="Impact"/>
              <a:cs typeface="Impact"/>
              <a:sym typeface="Impact"/>
            </a:endParaRPr>
          </a:p>
        </p:txBody>
      </p:sp>
      <p:sp>
        <p:nvSpPr>
          <p:cNvPr id="722" name="Google Shape;722;p26"/>
          <p:cNvSpPr txBox="1"/>
          <p:nvPr/>
        </p:nvSpPr>
        <p:spPr>
          <a:xfrm>
            <a:off x="250200" y="1412280"/>
            <a:ext cx="11811600" cy="520308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rgbClr val="000000"/>
              </a:buClr>
              <a:buSzPts val="2800"/>
              <a:buFont typeface="Arial"/>
              <a:buNone/>
            </a:pPr>
            <a:r>
              <a:t/>
            </a:r>
            <a:endParaRPr b="0" i="0" sz="2800" u="none" cap="none" strike="noStrike">
              <a:solidFill>
                <a:srgbClr val="000000"/>
              </a:solidFill>
              <a:latin typeface="Calibri"/>
              <a:ea typeface="Calibri"/>
              <a:cs typeface="Calibri"/>
              <a:sym typeface="Calibri"/>
            </a:endParaRPr>
          </a:p>
          <a:p>
            <a:pPr indent="0" lvl="0" marL="0" marR="0" rtl="0" algn="l">
              <a:lnSpc>
                <a:spcPct val="90000"/>
              </a:lnSpc>
              <a:spcBef>
                <a:spcPts val="1001"/>
              </a:spcBef>
              <a:spcAft>
                <a:spcPts val="0"/>
              </a:spcAft>
              <a:buClr>
                <a:srgbClr val="000000"/>
              </a:buClr>
              <a:buSzPts val="2800"/>
              <a:buFont typeface="Arial"/>
              <a:buNone/>
            </a:pPr>
            <a:r>
              <a:t/>
            </a:r>
            <a:endParaRPr b="0" i="0" sz="2800" u="none" cap="none" strike="noStrike">
              <a:solidFill>
                <a:srgbClr val="000000"/>
              </a:solidFill>
              <a:latin typeface="Calibri"/>
              <a:ea typeface="Calibri"/>
              <a:cs typeface="Calibri"/>
              <a:sym typeface="Calibri"/>
            </a:endParaRPr>
          </a:p>
        </p:txBody>
      </p:sp>
      <p:cxnSp>
        <p:nvCxnSpPr>
          <p:cNvPr id="723" name="Google Shape;723;p26"/>
          <p:cNvCxnSpPr/>
          <p:nvPr/>
        </p:nvCxnSpPr>
        <p:spPr>
          <a:xfrm>
            <a:off x="532800" y="1412280"/>
            <a:ext cx="360" cy="4950720"/>
          </a:xfrm>
          <a:prstGeom prst="straightConnector1">
            <a:avLst/>
          </a:prstGeom>
          <a:noFill/>
          <a:ln cap="flat" cmpd="sng" w="28425">
            <a:solidFill>
              <a:schemeClr val="lt1"/>
            </a:solidFill>
            <a:prstDash val="solid"/>
            <a:round/>
            <a:headEnd len="sm" w="sm" type="none"/>
            <a:tailEnd len="sm" w="sm" type="none"/>
          </a:ln>
        </p:spPr>
      </p:cxnSp>
      <p:cxnSp>
        <p:nvCxnSpPr>
          <p:cNvPr id="724" name="Google Shape;724;p26"/>
          <p:cNvCxnSpPr/>
          <p:nvPr/>
        </p:nvCxnSpPr>
        <p:spPr>
          <a:xfrm>
            <a:off x="11705400" y="1442160"/>
            <a:ext cx="360" cy="4950720"/>
          </a:xfrm>
          <a:prstGeom prst="straightConnector1">
            <a:avLst/>
          </a:prstGeom>
          <a:noFill/>
          <a:ln cap="flat" cmpd="sng" w="28425">
            <a:solidFill>
              <a:schemeClr val="lt1"/>
            </a:solidFill>
            <a:prstDash val="solid"/>
            <a:round/>
            <a:headEnd len="sm" w="sm" type="none"/>
            <a:tailEnd len="sm" w="sm" type="none"/>
          </a:ln>
        </p:spPr>
      </p:cxnSp>
      <p:cxnSp>
        <p:nvCxnSpPr>
          <p:cNvPr id="725" name="Google Shape;725;p26"/>
          <p:cNvCxnSpPr/>
          <p:nvPr/>
        </p:nvCxnSpPr>
        <p:spPr>
          <a:xfrm flipH="1">
            <a:off x="532800" y="6392880"/>
            <a:ext cx="11172600" cy="360"/>
          </a:xfrm>
          <a:prstGeom prst="straightConnector1">
            <a:avLst/>
          </a:prstGeom>
          <a:noFill/>
          <a:ln cap="flat" cmpd="sng" w="28425">
            <a:solidFill>
              <a:schemeClr val="lt1"/>
            </a:solidFill>
            <a:prstDash val="solid"/>
            <a:round/>
            <a:headEnd len="sm" w="sm" type="none"/>
            <a:tailEnd len="sm" w="sm" type="none"/>
          </a:ln>
        </p:spPr>
      </p:cxnSp>
      <p:cxnSp>
        <p:nvCxnSpPr>
          <p:cNvPr id="726" name="Google Shape;726;p26"/>
          <p:cNvCxnSpPr/>
          <p:nvPr/>
        </p:nvCxnSpPr>
        <p:spPr>
          <a:xfrm>
            <a:off x="4908600" y="5418720"/>
            <a:ext cx="360" cy="944280"/>
          </a:xfrm>
          <a:prstGeom prst="straightConnector1">
            <a:avLst/>
          </a:prstGeom>
          <a:noFill/>
          <a:ln cap="flat" cmpd="sng" w="28425">
            <a:solidFill>
              <a:schemeClr val="lt1"/>
            </a:solidFill>
            <a:prstDash val="solid"/>
            <a:round/>
            <a:headEnd len="sm" w="sm" type="none"/>
            <a:tailEnd len="sm" w="sm" type="none"/>
          </a:ln>
        </p:spPr>
      </p:cxnSp>
      <p:cxnSp>
        <p:nvCxnSpPr>
          <p:cNvPr id="727" name="Google Shape;727;p26"/>
          <p:cNvCxnSpPr/>
          <p:nvPr/>
        </p:nvCxnSpPr>
        <p:spPr>
          <a:xfrm>
            <a:off x="5475600" y="5418720"/>
            <a:ext cx="360" cy="944280"/>
          </a:xfrm>
          <a:prstGeom prst="straightConnector1">
            <a:avLst/>
          </a:prstGeom>
          <a:noFill/>
          <a:ln cap="flat" cmpd="sng" w="28425">
            <a:solidFill>
              <a:schemeClr val="lt1"/>
            </a:solidFill>
            <a:prstDash val="solid"/>
            <a:round/>
            <a:headEnd len="sm" w="sm" type="none"/>
            <a:tailEnd len="sm" w="sm" type="none"/>
          </a:ln>
        </p:spPr>
      </p:cxnSp>
      <p:cxnSp>
        <p:nvCxnSpPr>
          <p:cNvPr id="728" name="Google Shape;728;p26"/>
          <p:cNvCxnSpPr/>
          <p:nvPr/>
        </p:nvCxnSpPr>
        <p:spPr>
          <a:xfrm flipH="1">
            <a:off x="4908600" y="6089400"/>
            <a:ext cx="567000" cy="360"/>
          </a:xfrm>
          <a:prstGeom prst="straightConnector1">
            <a:avLst/>
          </a:prstGeom>
          <a:noFill/>
          <a:ln cap="flat" cmpd="sng" w="28425">
            <a:solidFill>
              <a:schemeClr val="lt1"/>
            </a:solidFill>
            <a:prstDash val="solid"/>
            <a:round/>
            <a:headEnd len="sm" w="sm" type="none"/>
            <a:tailEnd len="sm" w="sm" type="none"/>
          </a:ln>
        </p:spPr>
      </p:cxnSp>
      <p:cxnSp>
        <p:nvCxnSpPr>
          <p:cNvPr id="729" name="Google Shape;729;p26"/>
          <p:cNvCxnSpPr/>
          <p:nvPr/>
        </p:nvCxnSpPr>
        <p:spPr>
          <a:xfrm flipH="1">
            <a:off x="532800" y="4738347"/>
            <a:ext cx="11232540" cy="25533"/>
          </a:xfrm>
          <a:prstGeom prst="straightConnector1">
            <a:avLst/>
          </a:prstGeom>
          <a:noFill/>
          <a:ln cap="flat" cmpd="sng" w="28425">
            <a:solidFill>
              <a:schemeClr val="lt1"/>
            </a:solidFill>
            <a:prstDash val="solid"/>
            <a:round/>
            <a:headEnd len="sm" w="sm" type="none"/>
            <a:tailEnd len="sm" w="sm" type="none"/>
          </a:ln>
        </p:spPr>
      </p:cxnSp>
      <p:cxnSp>
        <p:nvCxnSpPr>
          <p:cNvPr id="730" name="Google Shape;730;p26"/>
          <p:cNvCxnSpPr/>
          <p:nvPr/>
        </p:nvCxnSpPr>
        <p:spPr>
          <a:xfrm flipH="1">
            <a:off x="532800" y="2266920"/>
            <a:ext cx="1258200" cy="360"/>
          </a:xfrm>
          <a:prstGeom prst="straightConnector1">
            <a:avLst/>
          </a:prstGeom>
          <a:noFill/>
          <a:ln cap="flat" cmpd="sng" w="28425">
            <a:solidFill>
              <a:schemeClr val="lt1"/>
            </a:solidFill>
            <a:prstDash val="solid"/>
            <a:round/>
            <a:headEnd len="sm" w="sm" type="none"/>
            <a:tailEnd len="sm" w="sm" type="none"/>
          </a:ln>
        </p:spPr>
      </p:cxnSp>
      <p:cxnSp>
        <p:nvCxnSpPr>
          <p:cNvPr id="731" name="Google Shape;731;p26"/>
          <p:cNvCxnSpPr/>
          <p:nvPr/>
        </p:nvCxnSpPr>
        <p:spPr>
          <a:xfrm flipH="1">
            <a:off x="2325600" y="2266920"/>
            <a:ext cx="1257840" cy="360"/>
          </a:xfrm>
          <a:prstGeom prst="straightConnector1">
            <a:avLst/>
          </a:prstGeom>
          <a:noFill/>
          <a:ln cap="flat" cmpd="sng" w="28425">
            <a:solidFill>
              <a:schemeClr val="lt1"/>
            </a:solidFill>
            <a:prstDash val="solid"/>
            <a:round/>
            <a:headEnd len="sm" w="sm" type="none"/>
            <a:tailEnd len="sm" w="sm" type="none"/>
          </a:ln>
        </p:spPr>
      </p:cxnSp>
      <p:cxnSp>
        <p:nvCxnSpPr>
          <p:cNvPr id="732" name="Google Shape;732;p26"/>
          <p:cNvCxnSpPr/>
          <p:nvPr/>
        </p:nvCxnSpPr>
        <p:spPr>
          <a:xfrm flipH="1">
            <a:off x="4033440" y="2266920"/>
            <a:ext cx="1257840" cy="360"/>
          </a:xfrm>
          <a:prstGeom prst="straightConnector1">
            <a:avLst/>
          </a:prstGeom>
          <a:noFill/>
          <a:ln cap="flat" cmpd="sng" w="28425">
            <a:solidFill>
              <a:schemeClr val="lt1"/>
            </a:solidFill>
            <a:prstDash val="solid"/>
            <a:round/>
            <a:headEnd len="sm" w="sm" type="none"/>
            <a:tailEnd len="sm" w="sm" type="none"/>
          </a:ln>
        </p:spPr>
      </p:cxnSp>
      <p:cxnSp>
        <p:nvCxnSpPr>
          <p:cNvPr id="733" name="Google Shape;733;p26"/>
          <p:cNvCxnSpPr/>
          <p:nvPr/>
        </p:nvCxnSpPr>
        <p:spPr>
          <a:xfrm flipH="1">
            <a:off x="5684400" y="2266920"/>
            <a:ext cx="1257840" cy="360"/>
          </a:xfrm>
          <a:prstGeom prst="straightConnector1">
            <a:avLst/>
          </a:prstGeom>
          <a:noFill/>
          <a:ln cap="flat" cmpd="sng" w="28425">
            <a:solidFill>
              <a:schemeClr val="lt1"/>
            </a:solidFill>
            <a:prstDash val="solid"/>
            <a:round/>
            <a:headEnd len="sm" w="sm" type="none"/>
            <a:tailEnd len="sm" w="sm" type="none"/>
          </a:ln>
        </p:spPr>
      </p:cxnSp>
      <p:cxnSp>
        <p:nvCxnSpPr>
          <p:cNvPr id="734" name="Google Shape;734;p26"/>
          <p:cNvCxnSpPr/>
          <p:nvPr/>
        </p:nvCxnSpPr>
        <p:spPr>
          <a:xfrm flipH="1">
            <a:off x="7455240" y="2266920"/>
            <a:ext cx="1258200" cy="360"/>
          </a:xfrm>
          <a:prstGeom prst="straightConnector1">
            <a:avLst/>
          </a:prstGeom>
          <a:noFill/>
          <a:ln cap="flat" cmpd="sng" w="28425">
            <a:solidFill>
              <a:schemeClr val="lt1"/>
            </a:solidFill>
            <a:prstDash val="solid"/>
            <a:round/>
            <a:headEnd len="sm" w="sm" type="none"/>
            <a:tailEnd len="sm" w="sm" type="none"/>
          </a:ln>
        </p:spPr>
      </p:cxnSp>
      <p:cxnSp>
        <p:nvCxnSpPr>
          <p:cNvPr id="735" name="Google Shape;735;p26"/>
          <p:cNvCxnSpPr/>
          <p:nvPr/>
        </p:nvCxnSpPr>
        <p:spPr>
          <a:xfrm flipH="1">
            <a:off x="9708480" y="2266920"/>
            <a:ext cx="1257840" cy="360"/>
          </a:xfrm>
          <a:prstGeom prst="straightConnector1">
            <a:avLst/>
          </a:prstGeom>
          <a:noFill/>
          <a:ln cap="flat" cmpd="sng" w="28425">
            <a:solidFill>
              <a:schemeClr val="lt1"/>
            </a:solidFill>
            <a:prstDash val="solid"/>
            <a:round/>
            <a:headEnd len="sm" w="sm" type="none"/>
            <a:tailEnd len="sm" w="sm" type="none"/>
          </a:ln>
        </p:spPr>
      </p:cxnSp>
      <p:sp>
        <p:nvSpPr>
          <p:cNvPr id="736" name="Google Shape;736;p26"/>
          <p:cNvSpPr/>
          <p:nvPr/>
        </p:nvSpPr>
        <p:spPr>
          <a:xfrm>
            <a:off x="528840" y="1818720"/>
            <a:ext cx="3244320" cy="4499280"/>
          </a:xfrm>
          <a:prstGeom prst="roundRect">
            <a:avLst>
              <a:gd fmla="val 16667" name="adj"/>
            </a:avLst>
          </a:prstGeom>
          <a:noFill/>
          <a:ln cap="flat" cmpd="sng" w="9525">
            <a:solidFill>
              <a:schemeClr val="accent5"/>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Arial"/>
              <a:ea typeface="Arial"/>
              <a:cs typeface="Arial"/>
              <a:sym typeface="Arial"/>
            </a:endParaRPr>
          </a:p>
        </p:txBody>
      </p:sp>
      <p:sp>
        <p:nvSpPr>
          <p:cNvPr id="737" name="Google Shape;737;p26"/>
          <p:cNvSpPr/>
          <p:nvPr/>
        </p:nvSpPr>
        <p:spPr>
          <a:xfrm>
            <a:off x="3791520" y="1846080"/>
            <a:ext cx="3789900" cy="4509360"/>
          </a:xfrm>
          <a:prstGeom prst="roundRect">
            <a:avLst>
              <a:gd fmla="val 16667" name="adj"/>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8" name="Google Shape;738;p26"/>
          <p:cNvSpPr txBox="1"/>
          <p:nvPr/>
        </p:nvSpPr>
        <p:spPr>
          <a:xfrm>
            <a:off x="5014622" y="1930348"/>
            <a:ext cx="1037156"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fr-FR" sz="1800" u="none" cap="none" strike="noStrike">
                <a:solidFill>
                  <a:schemeClr val="lt1"/>
                </a:solidFill>
                <a:latin typeface="Arial"/>
                <a:ea typeface="Arial"/>
                <a:cs typeface="Arial"/>
                <a:sym typeface="Arial"/>
              </a:rPr>
              <a:t>BLANC</a:t>
            </a:r>
            <a:endParaRPr b="0" i="0" sz="1400" u="none" cap="none" strike="noStrike">
              <a:solidFill>
                <a:srgbClr val="000000"/>
              </a:solidFill>
              <a:latin typeface="Arial"/>
              <a:ea typeface="Arial"/>
              <a:cs typeface="Arial"/>
              <a:sym typeface="Arial"/>
            </a:endParaRPr>
          </a:p>
        </p:txBody>
      </p:sp>
      <p:sp>
        <p:nvSpPr>
          <p:cNvPr id="739" name="Google Shape;739;p26"/>
          <p:cNvSpPr txBox="1"/>
          <p:nvPr/>
        </p:nvSpPr>
        <p:spPr>
          <a:xfrm>
            <a:off x="1625450" y="1955507"/>
            <a:ext cx="1129523"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fr-FR" sz="1800" u="none" cap="none" strike="noStrike">
                <a:solidFill>
                  <a:srgbClr val="0070C0"/>
                </a:solidFill>
                <a:latin typeface="Arial"/>
                <a:ea typeface="Arial"/>
                <a:cs typeface="Arial"/>
                <a:sym typeface="Arial"/>
              </a:rPr>
              <a:t>BLEU</a:t>
            </a:r>
            <a:endParaRPr b="0" i="0" sz="1400" u="none" cap="none" strike="noStrike">
              <a:solidFill>
                <a:srgbClr val="000000"/>
              </a:solidFill>
              <a:latin typeface="Arial"/>
              <a:ea typeface="Arial"/>
              <a:cs typeface="Arial"/>
              <a:sym typeface="Arial"/>
            </a:endParaRPr>
          </a:p>
        </p:txBody>
      </p:sp>
      <p:sp>
        <p:nvSpPr>
          <p:cNvPr id="740" name="Google Shape;740;p26"/>
          <p:cNvSpPr/>
          <p:nvPr/>
        </p:nvSpPr>
        <p:spPr>
          <a:xfrm>
            <a:off x="7596720" y="1800000"/>
            <a:ext cx="4046940" cy="4574160"/>
          </a:xfrm>
          <a:prstGeom prst="roundRect">
            <a:avLst>
              <a:gd fmla="val 16667" name="adj"/>
            </a:avLst>
          </a:prstGeom>
          <a:noFill/>
          <a:ln cap="flat" cmpd="sng" w="952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1" name="Google Shape;741;p26"/>
          <p:cNvSpPr txBox="1"/>
          <p:nvPr/>
        </p:nvSpPr>
        <p:spPr>
          <a:xfrm>
            <a:off x="8713440" y="1955507"/>
            <a:ext cx="1617480" cy="36933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0" i="0" lang="fr-FR" sz="1800" u="none" cap="none" strike="noStrike">
                <a:solidFill>
                  <a:srgbClr val="FF0000"/>
                </a:solidFill>
                <a:latin typeface="Arial"/>
                <a:ea typeface="Arial"/>
                <a:cs typeface="Arial"/>
                <a:sym typeface="Arial"/>
              </a:rPr>
              <a:t>Rouge</a:t>
            </a:r>
            <a:endParaRPr b="0" i="0" sz="1400" u="none" cap="none" strike="noStrike">
              <a:solidFill>
                <a:srgbClr val="000000"/>
              </a:solidFill>
              <a:latin typeface="Arial"/>
              <a:ea typeface="Arial"/>
              <a:cs typeface="Arial"/>
              <a:sym typeface="Arial"/>
            </a:endParaRPr>
          </a:p>
        </p:txBody>
      </p:sp>
      <p:sp>
        <p:nvSpPr>
          <p:cNvPr id="742" name="Google Shape;742;p26"/>
          <p:cNvSpPr/>
          <p:nvPr/>
        </p:nvSpPr>
        <p:spPr>
          <a:xfrm>
            <a:off x="2141489" y="3515843"/>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lt1"/>
              </a:solidFill>
              <a:latin typeface="Arial"/>
              <a:ea typeface="Arial"/>
              <a:cs typeface="Arial"/>
              <a:sym typeface="Arial"/>
            </a:endParaRPr>
          </a:p>
        </p:txBody>
      </p:sp>
      <p:sp>
        <p:nvSpPr>
          <p:cNvPr id="743" name="Google Shape;743;p26"/>
          <p:cNvSpPr/>
          <p:nvPr/>
        </p:nvSpPr>
        <p:spPr>
          <a:xfrm>
            <a:off x="1733400" y="3119663"/>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744" name="Google Shape;744;p26"/>
          <p:cNvSpPr/>
          <p:nvPr/>
        </p:nvSpPr>
        <p:spPr>
          <a:xfrm>
            <a:off x="1283609" y="3570917"/>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745" name="Google Shape;745;p26"/>
          <p:cNvSpPr/>
          <p:nvPr/>
        </p:nvSpPr>
        <p:spPr>
          <a:xfrm>
            <a:off x="5556960" y="330750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746" name="Google Shape;746;p26"/>
          <p:cNvSpPr/>
          <p:nvPr/>
        </p:nvSpPr>
        <p:spPr>
          <a:xfrm>
            <a:off x="5947186" y="372372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lt1"/>
                </a:solidFill>
                <a:latin typeface="Arial"/>
                <a:ea typeface="Arial"/>
                <a:cs typeface="Arial"/>
                <a:sym typeface="Arial"/>
              </a:rPr>
              <a:t>2</a:t>
            </a:r>
            <a:endParaRPr b="0" i="0" sz="1400" u="none" cap="none" strike="noStrike">
              <a:solidFill>
                <a:srgbClr val="000000"/>
              </a:solidFill>
              <a:latin typeface="Arial"/>
              <a:ea typeface="Arial"/>
              <a:cs typeface="Arial"/>
              <a:sym typeface="Arial"/>
            </a:endParaRPr>
          </a:p>
        </p:txBody>
      </p:sp>
      <p:sp>
        <p:nvSpPr>
          <p:cNvPr id="747" name="Google Shape;747;p26"/>
          <p:cNvSpPr/>
          <p:nvPr/>
        </p:nvSpPr>
        <p:spPr>
          <a:xfrm>
            <a:off x="5101920" y="3708859"/>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748" name="Google Shape;748;p26"/>
          <p:cNvSpPr/>
          <p:nvPr/>
        </p:nvSpPr>
        <p:spPr>
          <a:xfrm>
            <a:off x="8518623" y="3733715"/>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749" name="Google Shape;749;p26"/>
          <p:cNvSpPr/>
          <p:nvPr/>
        </p:nvSpPr>
        <p:spPr>
          <a:xfrm>
            <a:off x="9090900" y="3410973"/>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rgbClr val="FFFFFF"/>
              </a:solidFill>
              <a:latin typeface="Calibri"/>
              <a:ea typeface="Calibri"/>
              <a:cs typeface="Calibri"/>
              <a:sym typeface="Calibri"/>
            </a:endParaRPr>
          </a:p>
        </p:txBody>
      </p:sp>
      <p:sp>
        <p:nvSpPr>
          <p:cNvPr id="750" name="Google Shape;750;p26"/>
          <p:cNvSpPr txBox="1"/>
          <p:nvPr/>
        </p:nvSpPr>
        <p:spPr>
          <a:xfrm>
            <a:off x="1366684" y="4434348"/>
            <a:ext cx="1474839"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fr-FR" sz="1800" u="none" cap="none" strike="noStrike">
                <a:solidFill>
                  <a:schemeClr val="dk1"/>
                </a:solidFill>
                <a:latin typeface="Arial"/>
                <a:ea typeface="Arial"/>
                <a:cs typeface="Arial"/>
                <a:sym typeface="Arial"/>
              </a:rPr>
              <a:t>Bloc de saut</a:t>
            </a:r>
            <a:endParaRPr b="0" i="0" sz="1400" u="none" cap="none" strike="noStrike">
              <a:solidFill>
                <a:srgbClr val="000000"/>
              </a:solidFill>
              <a:latin typeface="Arial"/>
              <a:ea typeface="Arial"/>
              <a:cs typeface="Arial"/>
              <a:sym typeface="Arial"/>
            </a:endParaRPr>
          </a:p>
        </p:txBody>
      </p:sp>
      <p:sp>
        <p:nvSpPr>
          <p:cNvPr id="751" name="Google Shape;751;p26"/>
          <p:cNvSpPr txBox="1"/>
          <p:nvPr/>
        </p:nvSpPr>
        <p:spPr>
          <a:xfrm>
            <a:off x="4709652" y="4434348"/>
            <a:ext cx="1955431" cy="64633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fr-FR" sz="1800" u="none" cap="none" strike="noStrike">
                <a:solidFill>
                  <a:schemeClr val="dk1"/>
                </a:solidFill>
                <a:latin typeface="Arial"/>
                <a:ea typeface="Arial"/>
                <a:cs typeface="Arial"/>
                <a:sym typeface="Arial"/>
              </a:rPr>
              <a:t>Sauteur non utilisé + talon </a:t>
            </a:r>
            <a:endParaRPr b="0" i="0" sz="1400" u="none" cap="none" strike="noStrike">
              <a:solidFill>
                <a:srgbClr val="000000"/>
              </a:solidFill>
              <a:latin typeface="Arial"/>
              <a:ea typeface="Arial"/>
              <a:cs typeface="Arial"/>
              <a:sym typeface="Arial"/>
            </a:endParaRPr>
          </a:p>
        </p:txBody>
      </p:sp>
      <p:sp>
        <p:nvSpPr>
          <p:cNvPr id="752" name="Google Shape;752;p26"/>
          <p:cNvSpPr txBox="1"/>
          <p:nvPr/>
        </p:nvSpPr>
        <p:spPr>
          <a:xfrm>
            <a:off x="8577717" y="4465634"/>
            <a:ext cx="2022662"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fr-FR" sz="1800" u="none" cap="none" strike="noStrike">
                <a:solidFill>
                  <a:schemeClr val="dk1"/>
                </a:solidFill>
                <a:latin typeface="Arial"/>
                <a:ea typeface="Arial"/>
                <a:cs typeface="Arial"/>
                <a:sym typeface="Arial"/>
              </a:rPr>
              <a:t>Fond de touche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6" name="Shape 756"/>
        <p:cNvGrpSpPr/>
        <p:nvPr/>
      </p:nvGrpSpPr>
      <p:grpSpPr>
        <a:xfrm>
          <a:off x="0" y="0"/>
          <a:ext cx="0" cy="0"/>
          <a:chOff x="0" y="0"/>
          <a:chExt cx="0" cy="0"/>
        </a:xfrm>
      </p:grpSpPr>
      <p:sp>
        <p:nvSpPr>
          <p:cNvPr id="757" name="Google Shape;757;p27"/>
          <p:cNvSpPr txBox="1"/>
          <p:nvPr/>
        </p:nvSpPr>
        <p:spPr>
          <a:xfrm>
            <a:off x="838080" y="1825560"/>
            <a:ext cx="10515240" cy="4350960"/>
          </a:xfrm>
          <a:prstGeom prst="rect">
            <a:avLst/>
          </a:prstGeom>
          <a:noFill/>
          <a:ln>
            <a:noFill/>
          </a:ln>
        </p:spPr>
        <p:txBody>
          <a:bodyPr anchorCtr="0" anchor="t" bIns="45700" lIns="91425" spcFirstLastPara="1" rIns="91425" wrap="square" tIns="45700">
            <a:normAutofit/>
          </a:bodyPr>
          <a:lstStyle/>
          <a:p>
            <a:pPr indent="-228240" lvl="0" marL="228600" marR="0" rtl="0" algn="just">
              <a:lnSpc>
                <a:spcPct val="70000"/>
              </a:lnSpc>
              <a:spcBef>
                <a:spcPts val="0"/>
              </a:spcBef>
              <a:spcAft>
                <a:spcPts val="0"/>
              </a:spcAft>
              <a:buClr>
                <a:srgbClr val="000000"/>
              </a:buClr>
              <a:buSzPts val="1600"/>
              <a:buFont typeface="Arial"/>
              <a:buChar char="•"/>
            </a:pPr>
            <a:r>
              <a:rPr b="0" i="0" lang="fr-FR" sz="1275" u="none" cap="none" strike="noStrike">
                <a:solidFill>
                  <a:srgbClr val="000000"/>
                </a:solidFill>
                <a:latin typeface="Calibri"/>
                <a:ea typeface="Calibri"/>
                <a:cs typeface="Calibri"/>
                <a:sym typeface="Calibri"/>
              </a:rPr>
              <a:t>Le terrain va être réparti en 3 Zones :</a:t>
            </a:r>
            <a:endParaRPr b="0" i="0" sz="1275" u="none" cap="none" strike="noStrike">
              <a:solidFill>
                <a:srgbClr val="000000"/>
              </a:solidFill>
              <a:latin typeface="Calibri"/>
              <a:ea typeface="Calibri"/>
              <a:cs typeface="Calibri"/>
              <a:sym typeface="Calibri"/>
            </a:endParaRPr>
          </a:p>
          <a:p>
            <a:pPr indent="-228240" lvl="0" marL="228600" marR="0" rtl="0" algn="just">
              <a:lnSpc>
                <a:spcPct val="70000"/>
              </a:lnSpc>
              <a:spcBef>
                <a:spcPts val="1001"/>
              </a:spcBef>
              <a:spcAft>
                <a:spcPts val="0"/>
              </a:spcAft>
              <a:buClr>
                <a:srgbClr val="000000"/>
              </a:buClr>
              <a:buSzPts val="1500"/>
              <a:buFont typeface="Arial"/>
              <a:buChar char="•"/>
            </a:pPr>
            <a:r>
              <a:rPr b="0" i="0" lang="fr-FR" sz="1275" u="none" cap="none" strike="noStrike">
                <a:solidFill>
                  <a:srgbClr val="000000"/>
                </a:solidFill>
                <a:latin typeface="Calibri"/>
                <a:ea typeface="Calibri"/>
                <a:cs typeface="Calibri"/>
                <a:sym typeface="Calibri"/>
              </a:rPr>
              <a:t>Zone Bleu : Zone autour du 10 et à son intérieur. Les soutiens avants au regroupement pour une combinaison qui se passe en bleu sont les joueurs les plus proche. Donc les joueurs identifiés pour utiliser le ballon en zone Rouge. En plus des deux joueurs de devant nous aurons l’ailier fermé. </a:t>
            </a:r>
            <a:endParaRPr b="0" i="0" sz="1275" u="none" cap="none" strike="noStrike">
              <a:solidFill>
                <a:srgbClr val="000000"/>
              </a:solidFill>
              <a:latin typeface="Calibri"/>
              <a:ea typeface="Calibri"/>
              <a:cs typeface="Calibri"/>
              <a:sym typeface="Calibri"/>
            </a:endParaRPr>
          </a:p>
          <a:p>
            <a:pPr indent="-228240" lvl="0" marL="228600" marR="0" rtl="0" algn="just">
              <a:lnSpc>
                <a:spcPct val="70000"/>
              </a:lnSpc>
              <a:spcBef>
                <a:spcPts val="1001"/>
              </a:spcBef>
              <a:spcAft>
                <a:spcPts val="0"/>
              </a:spcAft>
              <a:buClr>
                <a:srgbClr val="000000"/>
              </a:buClr>
              <a:buSzPts val="1500"/>
              <a:buFont typeface="Arial"/>
              <a:buChar char="•"/>
            </a:pPr>
            <a:r>
              <a:rPr b="0" i="0" lang="fr-FR" sz="1275" u="none" cap="none" strike="noStrike">
                <a:solidFill>
                  <a:srgbClr val="000000"/>
                </a:solidFill>
                <a:latin typeface="Calibri"/>
                <a:ea typeface="Calibri"/>
                <a:cs typeface="Calibri"/>
                <a:sym typeface="Calibri"/>
              </a:rPr>
              <a:t>Zone Blanc : Zone extérieure du 10 jusqu’au premier centre.</a:t>
            </a:r>
            <a:endParaRPr/>
          </a:p>
          <a:p>
            <a:pPr indent="-228240" lvl="0" marL="228600" marR="0" rtl="0" algn="just">
              <a:lnSpc>
                <a:spcPct val="70000"/>
              </a:lnSpc>
              <a:spcBef>
                <a:spcPts val="1001"/>
              </a:spcBef>
              <a:spcAft>
                <a:spcPts val="0"/>
              </a:spcAft>
              <a:buClr>
                <a:srgbClr val="000000"/>
              </a:buClr>
              <a:buSzPts val="1500"/>
              <a:buFont typeface="Arial"/>
              <a:buChar char="•"/>
            </a:pPr>
            <a:r>
              <a:rPr b="0" i="0" lang="fr-FR" sz="1275" u="none" cap="none" strike="noStrike">
                <a:solidFill>
                  <a:srgbClr val="000000"/>
                </a:solidFill>
                <a:latin typeface="Calibri"/>
                <a:ea typeface="Calibri"/>
                <a:cs typeface="Calibri"/>
                <a:sym typeface="Calibri"/>
              </a:rPr>
              <a:t>Dans le cas de jeu mis en place dans la zone blanche. Les premiers soutiens au jeu ou au regroupement sont les joueurs du fond de touche ou les deux premiers à sortir de la mêlée (Les joueurs identifiés zone Rouge) avec l’ailier coté fermé. Les avants identifiés en zone blanche viennent se proposer pour utiliser le ballon autour du ruck et selon l’annonce du demi de mêlée. Il arrivent après la formation du regroupement et agissent selon la volonté des deux demi. On pourra jouer toutes sortes de jeu. (Annonce d’une 9 plus ou 10 plus 100 , 1000). Les avant identifiés Zone rouge se relève rapidement une fois le regroupement fini pour venir alimenter en Zone Rouge en tant qu’utilisateur car les </a:t>
            </a:r>
            <a:r>
              <a:rPr b="1" i="0" lang="fr-FR" sz="1275" u="none" cap="none" strike="noStrike">
                <a:solidFill>
                  <a:srgbClr val="000000"/>
                </a:solidFill>
                <a:latin typeface="Calibri"/>
                <a:ea typeface="Calibri"/>
                <a:cs typeface="Calibri"/>
                <a:sym typeface="Calibri"/>
              </a:rPr>
              <a:t>¾ doivent se débrouiller seuls pour la conservation du ballon dans la zone rouge. </a:t>
            </a:r>
            <a:endParaRPr b="0" i="0" sz="1275" u="none" cap="none" strike="noStrike">
              <a:solidFill>
                <a:srgbClr val="000000"/>
              </a:solidFill>
              <a:latin typeface="Calibri"/>
              <a:ea typeface="Calibri"/>
              <a:cs typeface="Calibri"/>
              <a:sym typeface="Calibri"/>
            </a:endParaRPr>
          </a:p>
          <a:p>
            <a:pPr indent="-228240" lvl="0" marL="228600" marR="0" rtl="0" algn="just">
              <a:lnSpc>
                <a:spcPct val="70000"/>
              </a:lnSpc>
              <a:spcBef>
                <a:spcPts val="1001"/>
              </a:spcBef>
              <a:spcAft>
                <a:spcPts val="0"/>
              </a:spcAft>
              <a:buClr>
                <a:srgbClr val="000000"/>
              </a:buClr>
              <a:buSzPts val="1500"/>
              <a:buFont typeface="Arial"/>
              <a:buChar char="•"/>
            </a:pPr>
            <a:r>
              <a:rPr b="0" i="0" lang="fr-FR" sz="1275" u="none" cap="none" strike="noStrike">
                <a:solidFill>
                  <a:srgbClr val="000000"/>
                </a:solidFill>
                <a:latin typeface="Calibri"/>
                <a:ea typeface="Calibri"/>
                <a:cs typeface="Calibri"/>
                <a:sym typeface="Calibri"/>
              </a:rPr>
              <a:t>Zone Rouge : Tout ce qui se passe à l’extérieur du premier centre. Dans le cas de jeu mis en place dans la zone rouge. Les premiers soutiens au jeu ou au regroupement sont les ¾. </a:t>
            </a:r>
            <a:r>
              <a:rPr b="1" i="0" lang="fr-FR" sz="1275" u="none" cap="none" strike="noStrike">
                <a:solidFill>
                  <a:srgbClr val="000000"/>
                </a:solidFill>
                <a:latin typeface="Calibri"/>
                <a:ea typeface="Calibri"/>
                <a:cs typeface="Calibri"/>
                <a:sym typeface="Calibri"/>
              </a:rPr>
              <a:t>Les ¾ doivent se débrouiller seuls pour la conservation du ballon</a:t>
            </a:r>
            <a:r>
              <a:rPr b="0" i="0" lang="fr-FR" sz="1275" u="none" cap="none" strike="noStrike">
                <a:solidFill>
                  <a:srgbClr val="000000"/>
                </a:solidFill>
                <a:latin typeface="Calibri"/>
                <a:ea typeface="Calibri"/>
                <a:cs typeface="Calibri"/>
                <a:sym typeface="Calibri"/>
              </a:rPr>
              <a:t>. Les avants en zone Rouge viennent se proposer pour utiliser le ballon selon l’annonce du demi d’ouverture. Il arrivent après la formation du regroupement et agissent selon la volonté des deux demi. On privilégiera le jeu debout plutôt que du jeu au sol. (Annonce d’une 9 plus ou une 10 plus).</a:t>
            </a:r>
            <a:endParaRPr b="0" i="0" sz="1275" u="none" cap="none" strike="noStrike">
              <a:solidFill>
                <a:srgbClr val="000000"/>
              </a:solidFill>
              <a:latin typeface="Calibri"/>
              <a:ea typeface="Calibri"/>
              <a:cs typeface="Calibri"/>
              <a:sym typeface="Calibri"/>
            </a:endParaRPr>
          </a:p>
          <a:p>
            <a:pPr indent="0" lvl="0" marL="0" marR="0" rtl="0" algn="just">
              <a:lnSpc>
                <a:spcPct val="70000"/>
              </a:lnSpc>
              <a:spcBef>
                <a:spcPts val="1001"/>
              </a:spcBef>
              <a:spcAft>
                <a:spcPts val="0"/>
              </a:spcAft>
              <a:buClr>
                <a:srgbClr val="000000"/>
              </a:buClr>
              <a:buSzPts val="1275"/>
              <a:buFont typeface="Arial"/>
              <a:buNone/>
            </a:pPr>
            <a:r>
              <a:rPr b="0" i="0" lang="fr-FR" sz="1275" u="none" cap="none" strike="noStrike">
                <a:solidFill>
                  <a:srgbClr val="000000"/>
                </a:solidFill>
                <a:latin typeface="Calibri"/>
                <a:ea typeface="Calibri"/>
                <a:cs typeface="Calibri"/>
                <a:sym typeface="Calibri"/>
              </a:rPr>
              <a:t>On utilise toute la largeur du terrain. Donc sauf contre-indication on continue à jouer jusque dans les 5m proches de la touche. </a:t>
            </a:r>
            <a:endParaRPr b="0" i="0" sz="1275" u="none" cap="none" strike="noStrike">
              <a:solidFill>
                <a:srgbClr val="000000"/>
              </a:solidFill>
              <a:latin typeface="Calibri"/>
              <a:ea typeface="Calibri"/>
              <a:cs typeface="Calibri"/>
              <a:sym typeface="Calibri"/>
            </a:endParaRPr>
          </a:p>
          <a:p>
            <a:pPr indent="0" lvl="0" marL="0" marR="0" rtl="0" algn="just">
              <a:lnSpc>
                <a:spcPct val="70000"/>
              </a:lnSpc>
              <a:spcBef>
                <a:spcPts val="1001"/>
              </a:spcBef>
              <a:spcAft>
                <a:spcPts val="0"/>
              </a:spcAft>
              <a:buClr>
                <a:srgbClr val="000000"/>
              </a:buClr>
              <a:buSzPts val="1275"/>
              <a:buFont typeface="Arial"/>
              <a:buNone/>
            </a:pPr>
            <a:r>
              <a:t/>
            </a:r>
            <a:endParaRPr b="0" i="0" sz="1275" u="none" cap="none" strike="noStrike">
              <a:solidFill>
                <a:srgbClr val="000000"/>
              </a:solidFill>
              <a:latin typeface="Calibri"/>
              <a:ea typeface="Calibri"/>
              <a:cs typeface="Calibri"/>
              <a:sym typeface="Calibri"/>
            </a:endParaRPr>
          </a:p>
          <a:p>
            <a:pPr indent="0" lvl="0" marL="0" marR="0" rtl="0" algn="just">
              <a:lnSpc>
                <a:spcPct val="70000"/>
              </a:lnSpc>
              <a:spcBef>
                <a:spcPts val="1001"/>
              </a:spcBef>
              <a:spcAft>
                <a:spcPts val="0"/>
              </a:spcAft>
              <a:buClr>
                <a:srgbClr val="000000"/>
              </a:buClr>
              <a:buSzPts val="1275"/>
              <a:buFont typeface="Arial"/>
              <a:buNone/>
            </a:pPr>
            <a:r>
              <a:rPr b="0" i="0" lang="fr-FR" sz="1275" u="none" cap="none" strike="noStrike">
                <a:solidFill>
                  <a:srgbClr val="000000"/>
                </a:solidFill>
                <a:latin typeface="Calibri"/>
                <a:ea typeface="Calibri"/>
                <a:cs typeface="Calibri"/>
                <a:sym typeface="Calibri"/>
              </a:rPr>
              <a:t>Si on veut changer de sens c’est un accord en commun </a:t>
            </a:r>
            <a:endParaRPr b="0" i="0" sz="1275" u="none" cap="none" strike="noStrike">
              <a:solidFill>
                <a:srgbClr val="000000"/>
              </a:solidFill>
              <a:latin typeface="Calibri"/>
              <a:ea typeface="Calibri"/>
              <a:cs typeface="Calibri"/>
              <a:sym typeface="Calibri"/>
            </a:endParaRPr>
          </a:p>
          <a:p>
            <a:pPr indent="-228240" lvl="0" marL="228600" marR="0" rtl="0" algn="just">
              <a:lnSpc>
                <a:spcPct val="70000"/>
              </a:lnSpc>
              <a:spcBef>
                <a:spcPts val="1001"/>
              </a:spcBef>
              <a:spcAft>
                <a:spcPts val="0"/>
              </a:spcAft>
              <a:buClr>
                <a:srgbClr val="000000"/>
              </a:buClr>
              <a:buSzPts val="1600"/>
              <a:buFont typeface="Arial"/>
              <a:buChar char="•"/>
            </a:pPr>
            <a:r>
              <a:rPr b="0" i="0" lang="fr-FR" sz="1275" u="none" cap="none" strike="noStrike">
                <a:solidFill>
                  <a:srgbClr val="000000"/>
                </a:solidFill>
                <a:latin typeface="Calibri"/>
                <a:ea typeface="Calibri"/>
                <a:cs typeface="Calibri"/>
                <a:sym typeface="Calibri"/>
              </a:rPr>
              <a:t>Si on veut changer de sens c’est le 10 qui doit l’annoncer au 9, en lui  criant « </a:t>
            </a:r>
            <a:r>
              <a:rPr b="1" i="0" lang="fr-FR" sz="1275" u="sng" cap="none" strike="noStrike">
                <a:solidFill>
                  <a:srgbClr val="000000"/>
                </a:solidFill>
                <a:latin typeface="Calibri"/>
                <a:ea typeface="Calibri"/>
                <a:cs typeface="Calibri"/>
                <a:sym typeface="Calibri"/>
              </a:rPr>
              <a:t>CHANGE</a:t>
            </a:r>
            <a:r>
              <a:rPr b="0" i="0" lang="fr-FR" sz="1275" u="none" cap="none" strike="noStrike">
                <a:solidFill>
                  <a:srgbClr val="000000"/>
                </a:solidFill>
                <a:latin typeface="Calibri"/>
                <a:ea typeface="Calibri"/>
                <a:cs typeface="Calibri"/>
                <a:sym typeface="Calibri"/>
              </a:rPr>
              <a:t> ».  Le 10 est resté alors coté fermé et le 9 change de sens de jeu. </a:t>
            </a:r>
            <a:endParaRPr b="0" i="0" sz="1275" u="none" cap="none" strike="noStrike">
              <a:solidFill>
                <a:srgbClr val="000000"/>
              </a:solidFill>
              <a:latin typeface="Calibri"/>
              <a:ea typeface="Calibri"/>
              <a:cs typeface="Calibri"/>
              <a:sym typeface="Calibri"/>
            </a:endParaRPr>
          </a:p>
          <a:p>
            <a:pPr indent="-228240" lvl="0" marL="228600" marR="0" rtl="0" algn="just">
              <a:lnSpc>
                <a:spcPct val="70000"/>
              </a:lnSpc>
              <a:spcBef>
                <a:spcPts val="1001"/>
              </a:spcBef>
              <a:spcAft>
                <a:spcPts val="0"/>
              </a:spcAft>
              <a:buClr>
                <a:srgbClr val="000000"/>
              </a:buClr>
              <a:buSzPts val="1600"/>
              <a:buFont typeface="Arial"/>
              <a:buChar char="•"/>
            </a:pPr>
            <a:r>
              <a:rPr b="0" i="0" lang="fr-FR" sz="1275" u="none" cap="none" strike="noStrike">
                <a:solidFill>
                  <a:srgbClr val="000000"/>
                </a:solidFill>
                <a:latin typeface="Calibri"/>
                <a:ea typeface="Calibri"/>
                <a:cs typeface="Calibri"/>
                <a:sym typeface="Calibri"/>
              </a:rPr>
              <a:t>ATTENTION on ne change pas de sens de jeu plusieurs fois sur la même action, on favorise le changement de sens pour surprendre l’adversaire. Nous devons faire l’effort d’alimenter le sens de jeu.</a:t>
            </a:r>
            <a:endParaRPr b="0" i="0" sz="1275" u="none" cap="none" strike="noStrike">
              <a:solidFill>
                <a:srgbClr val="000000"/>
              </a:solidFill>
              <a:latin typeface="Calibri"/>
              <a:ea typeface="Calibri"/>
              <a:cs typeface="Calibri"/>
              <a:sym typeface="Calibri"/>
            </a:endParaRPr>
          </a:p>
          <a:p>
            <a:pPr indent="0" lvl="0" marL="0" marR="0" rtl="0" algn="just">
              <a:lnSpc>
                <a:spcPct val="70000"/>
              </a:lnSpc>
              <a:spcBef>
                <a:spcPts val="1001"/>
              </a:spcBef>
              <a:spcAft>
                <a:spcPts val="0"/>
              </a:spcAft>
              <a:buClr>
                <a:srgbClr val="000000"/>
              </a:buClr>
              <a:buSzPts val="1275"/>
              <a:buFont typeface="Arial"/>
              <a:buNone/>
            </a:pPr>
            <a:r>
              <a:t/>
            </a:r>
            <a:endParaRPr b="0" i="0" sz="1275" u="none" cap="none" strike="noStrike">
              <a:solidFill>
                <a:srgbClr val="000000"/>
              </a:solidFill>
              <a:latin typeface="Calibri"/>
              <a:ea typeface="Calibri"/>
              <a:cs typeface="Calibri"/>
              <a:sym typeface="Calibri"/>
            </a:endParaRPr>
          </a:p>
        </p:txBody>
      </p:sp>
      <p:sp>
        <p:nvSpPr>
          <p:cNvPr id="758" name="Google Shape;758;p27"/>
          <p:cNvSpPr/>
          <p:nvPr/>
        </p:nvSpPr>
        <p:spPr>
          <a:xfrm>
            <a:off x="838380" y="517680"/>
            <a:ext cx="10515240" cy="1325160"/>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None/>
            </a:pPr>
            <a:r>
              <a:rPr b="0" i="0" lang="fr-FR" sz="4400" u="none" cap="none" strike="noStrike">
                <a:solidFill>
                  <a:srgbClr val="000000"/>
                </a:solidFill>
                <a:latin typeface="Impact"/>
                <a:ea typeface="Impact"/>
                <a:cs typeface="Impact"/>
                <a:sym typeface="Impact"/>
              </a:rPr>
              <a:t>Répartition Du terrain</a:t>
            </a:r>
            <a:endParaRPr b="0" i="0" sz="4400" u="none" cap="none" strike="noStrike">
              <a:solidFill>
                <a:srgbClr val="000000"/>
              </a:solidFill>
              <a:latin typeface="Impact"/>
              <a:ea typeface="Impact"/>
              <a:cs typeface="Impact"/>
              <a:sym typeface="Impact"/>
            </a:endParaRPr>
          </a:p>
        </p:txBody>
      </p:sp>
      <p:pic>
        <p:nvPicPr>
          <p:cNvPr id="759" name="Google Shape;759;p27"/>
          <p:cNvPicPr preferRelativeResize="0"/>
          <p:nvPr/>
        </p:nvPicPr>
        <p:blipFill rotWithShape="1">
          <a:blip r:embed="rId3">
            <a:alphaModFix/>
          </a:blip>
          <a:srcRect b="0" l="0" r="0" t="0"/>
          <a:stretch/>
        </p:blipFill>
        <p:spPr>
          <a:xfrm>
            <a:off x="29160" y="91440"/>
            <a:ext cx="1275480" cy="1236600"/>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3" name="Shape 763"/>
        <p:cNvGrpSpPr/>
        <p:nvPr/>
      </p:nvGrpSpPr>
      <p:grpSpPr>
        <a:xfrm>
          <a:off x="0" y="0"/>
          <a:ext cx="0" cy="0"/>
          <a:chOff x="0" y="0"/>
          <a:chExt cx="0" cy="0"/>
        </a:xfrm>
      </p:grpSpPr>
      <p:sp>
        <p:nvSpPr>
          <p:cNvPr id="764" name="Google Shape;764;p28"/>
          <p:cNvSpPr txBox="1"/>
          <p:nvPr/>
        </p:nvSpPr>
        <p:spPr>
          <a:xfrm>
            <a:off x="839880" y="365040"/>
            <a:ext cx="10515240" cy="1325160"/>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rgbClr val="000000"/>
              </a:buClr>
              <a:buSzPts val="4400"/>
              <a:buFont typeface="Arial"/>
              <a:buNone/>
            </a:pPr>
            <a:r>
              <a:rPr b="0" i="0" lang="fr-FR" sz="4400" u="none" cap="none" strike="noStrike">
                <a:solidFill>
                  <a:srgbClr val="000000"/>
                </a:solidFill>
                <a:latin typeface="Impact"/>
                <a:ea typeface="Impact"/>
                <a:cs typeface="Impact"/>
                <a:sym typeface="Impact"/>
              </a:rPr>
              <a:t>9 PLUS</a:t>
            </a:r>
            <a:endParaRPr b="0" i="0" sz="4400" u="none" cap="none" strike="noStrike">
              <a:solidFill>
                <a:srgbClr val="000000"/>
              </a:solidFill>
              <a:latin typeface="Calibri"/>
              <a:ea typeface="Calibri"/>
              <a:cs typeface="Calibri"/>
              <a:sym typeface="Calibri"/>
            </a:endParaRPr>
          </a:p>
        </p:txBody>
      </p:sp>
      <p:sp>
        <p:nvSpPr>
          <p:cNvPr id="765" name="Google Shape;765;p28"/>
          <p:cNvSpPr txBox="1"/>
          <p:nvPr/>
        </p:nvSpPr>
        <p:spPr>
          <a:xfrm>
            <a:off x="523800" y="1704600"/>
            <a:ext cx="5619960" cy="4681440"/>
          </a:xfrm>
          <a:prstGeom prst="rect">
            <a:avLst/>
          </a:prstGeom>
          <a:solidFill>
            <a:srgbClr val="C5E0B4"/>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sp>
        <p:nvSpPr>
          <p:cNvPr id="766" name="Google Shape;766;p28"/>
          <p:cNvSpPr txBox="1"/>
          <p:nvPr/>
        </p:nvSpPr>
        <p:spPr>
          <a:xfrm>
            <a:off x="6172200" y="1529195"/>
            <a:ext cx="5942700" cy="5328805"/>
          </a:xfrm>
          <a:prstGeom prst="rect">
            <a:avLst/>
          </a:prstGeom>
          <a:noFill/>
          <a:ln>
            <a:noFill/>
          </a:ln>
        </p:spPr>
        <p:txBody>
          <a:bodyPr anchorCtr="0" anchor="t" bIns="45700" lIns="91425" spcFirstLastPara="1" rIns="91425" wrap="square" tIns="45700">
            <a:noAutofit/>
          </a:bodyPr>
          <a:lstStyle/>
          <a:p>
            <a:pPr indent="-228240" lvl="0" marL="228600" marR="0" rtl="0" algn="l">
              <a:lnSpc>
                <a:spcPct val="80000"/>
              </a:lnSpc>
              <a:spcBef>
                <a:spcPts val="0"/>
              </a:spcBef>
              <a:spcAft>
                <a:spcPts val="0"/>
              </a:spcAft>
              <a:buClr>
                <a:srgbClr val="000000"/>
              </a:buClr>
              <a:buSzPts val="1267"/>
              <a:buFont typeface="Arial"/>
              <a:buChar char="•"/>
            </a:pPr>
            <a:r>
              <a:rPr b="0" i="0" lang="fr-FR" sz="1500" u="none" cap="none" strike="noStrike">
                <a:solidFill>
                  <a:srgbClr val="000000"/>
                </a:solidFill>
                <a:latin typeface="Calibri"/>
                <a:ea typeface="Calibri"/>
                <a:cs typeface="Calibri"/>
                <a:sym typeface="Calibri"/>
              </a:rPr>
              <a:t>Le 9 annonce « </a:t>
            </a:r>
            <a:r>
              <a:rPr b="1" i="0" lang="fr-FR" sz="1500" u="none" cap="none" strike="noStrike">
                <a:solidFill>
                  <a:srgbClr val="000000"/>
                </a:solidFill>
                <a:latin typeface="Calibri"/>
                <a:ea typeface="Calibri"/>
                <a:cs typeface="Calibri"/>
                <a:sym typeface="Calibri"/>
              </a:rPr>
              <a:t>9 PLUS</a:t>
            </a:r>
            <a:r>
              <a:rPr b="0" i="0" lang="fr-FR" sz="1500" u="none" cap="none" strike="noStrike">
                <a:solidFill>
                  <a:srgbClr val="000000"/>
                </a:solidFill>
                <a:latin typeface="Calibri"/>
                <a:ea typeface="Calibri"/>
                <a:cs typeface="Calibri"/>
                <a:sym typeface="Calibri"/>
              </a:rPr>
              <a:t> » </a:t>
            </a:r>
            <a:endParaRPr b="0" i="0" sz="1500" u="none" cap="none" strike="noStrike">
              <a:solidFill>
                <a:srgbClr val="000000"/>
              </a:solidFill>
              <a:latin typeface="Calibri"/>
              <a:ea typeface="Calibri"/>
              <a:cs typeface="Calibri"/>
              <a:sym typeface="Calibri"/>
            </a:endParaRPr>
          </a:p>
          <a:p>
            <a:pPr indent="-228240" lvl="0" marL="228600" marR="0" rtl="0" algn="l">
              <a:lnSpc>
                <a:spcPct val="80000"/>
              </a:lnSpc>
              <a:spcBef>
                <a:spcPts val="1001"/>
              </a:spcBef>
              <a:spcAft>
                <a:spcPts val="0"/>
              </a:spcAft>
              <a:buClr>
                <a:srgbClr val="000000"/>
              </a:buClr>
              <a:buSzPts val="1267"/>
              <a:buFont typeface="Arial"/>
              <a:buChar char="•"/>
            </a:pPr>
            <a:r>
              <a:rPr b="0" i="0" lang="fr-FR" sz="1500" u="none" cap="none" strike="noStrike">
                <a:solidFill>
                  <a:srgbClr val="000000"/>
                </a:solidFill>
                <a:latin typeface="Calibri"/>
                <a:ea typeface="Calibri"/>
                <a:cs typeface="Calibri"/>
                <a:sym typeface="Calibri"/>
              </a:rPr>
              <a:t>La cellule de 3 joueurs se positionne légèrement en profondeur du 9. Un des 3 joueurs se met devant les 2 autres joueurs de la cellule et s’annonce « </a:t>
            </a:r>
            <a:r>
              <a:rPr b="1" i="0" lang="fr-FR" sz="1500" u="none" cap="none" strike="noStrike">
                <a:solidFill>
                  <a:srgbClr val="000000"/>
                </a:solidFill>
                <a:latin typeface="Calibri"/>
                <a:ea typeface="Calibri"/>
                <a:cs typeface="Calibri"/>
                <a:sym typeface="Calibri"/>
              </a:rPr>
              <a:t>Tête</a:t>
            </a:r>
            <a:r>
              <a:rPr b="0" i="0" lang="fr-FR" sz="1500" u="none" cap="none" strike="noStrike">
                <a:solidFill>
                  <a:srgbClr val="000000"/>
                </a:solidFill>
                <a:latin typeface="Calibri"/>
                <a:ea typeface="Calibri"/>
                <a:cs typeface="Calibri"/>
                <a:sym typeface="Calibri"/>
              </a:rPr>
              <a:t> »</a:t>
            </a:r>
            <a:endParaRPr b="0" i="0" sz="1500" u="none" cap="none" strike="noStrike">
              <a:solidFill>
                <a:srgbClr val="000000"/>
              </a:solidFill>
              <a:latin typeface="Calibri"/>
              <a:ea typeface="Calibri"/>
              <a:cs typeface="Calibri"/>
              <a:sym typeface="Calibri"/>
            </a:endParaRPr>
          </a:p>
          <a:p>
            <a:pPr indent="-228240" lvl="0" marL="228600" marR="0" rtl="0" algn="l">
              <a:lnSpc>
                <a:spcPct val="80000"/>
              </a:lnSpc>
              <a:spcBef>
                <a:spcPts val="1001"/>
              </a:spcBef>
              <a:spcAft>
                <a:spcPts val="0"/>
              </a:spcAft>
              <a:buClr>
                <a:srgbClr val="000000"/>
              </a:buClr>
              <a:buSzPts val="1267"/>
              <a:buFont typeface="Arial"/>
              <a:buChar char="•"/>
            </a:pPr>
            <a:r>
              <a:rPr b="0" i="0" lang="fr-FR" sz="1500" u="none" cap="none" strike="noStrike">
                <a:solidFill>
                  <a:srgbClr val="000000"/>
                </a:solidFill>
                <a:latin typeface="Calibri"/>
                <a:ea typeface="Calibri"/>
                <a:cs typeface="Calibri"/>
                <a:sym typeface="Calibri"/>
              </a:rPr>
              <a:t>Le joueurs va attaquer la ligne d’affrontement mais orienté vers l’extérieur, le but est d’aller affronter l’espace libre entre les défenseurs au près. Le but est de chercher à avancer et non pas de percuter. </a:t>
            </a:r>
            <a:endParaRPr b="0" i="0" sz="1500" u="none" cap="none" strike="noStrike">
              <a:solidFill>
                <a:srgbClr val="000000"/>
              </a:solidFill>
              <a:latin typeface="Calibri"/>
              <a:ea typeface="Calibri"/>
              <a:cs typeface="Calibri"/>
              <a:sym typeface="Calibri"/>
            </a:endParaRPr>
          </a:p>
          <a:p>
            <a:pPr indent="-228240" lvl="0" marL="228600" marR="0" rtl="0" algn="l">
              <a:lnSpc>
                <a:spcPct val="80000"/>
              </a:lnSpc>
              <a:spcBef>
                <a:spcPts val="1001"/>
              </a:spcBef>
              <a:spcAft>
                <a:spcPts val="0"/>
              </a:spcAft>
              <a:buClr>
                <a:srgbClr val="000000"/>
              </a:buClr>
              <a:buSzPts val="1267"/>
              <a:buFont typeface="Arial"/>
              <a:buChar char="•"/>
            </a:pPr>
            <a:r>
              <a:rPr b="0" i="0" lang="fr-FR" sz="1500" u="none" cap="none" strike="noStrike">
                <a:solidFill>
                  <a:srgbClr val="000000"/>
                </a:solidFill>
                <a:latin typeface="Calibri"/>
                <a:ea typeface="Calibri"/>
                <a:cs typeface="Calibri"/>
                <a:sym typeface="Calibri"/>
              </a:rPr>
              <a:t>Une passe est possible </a:t>
            </a:r>
            <a:endParaRPr b="0" i="0" sz="1500" u="none" cap="none" strike="noStrike">
              <a:solidFill>
                <a:srgbClr val="000000"/>
              </a:solidFill>
              <a:latin typeface="Calibri"/>
              <a:ea typeface="Calibri"/>
              <a:cs typeface="Calibri"/>
              <a:sym typeface="Calibri"/>
            </a:endParaRPr>
          </a:p>
          <a:p>
            <a:pPr indent="-228240" lvl="0" marL="228600" marR="0" rtl="0" algn="l">
              <a:lnSpc>
                <a:spcPct val="80000"/>
              </a:lnSpc>
              <a:spcBef>
                <a:spcPts val="1001"/>
              </a:spcBef>
              <a:spcAft>
                <a:spcPts val="0"/>
              </a:spcAft>
              <a:buClr>
                <a:srgbClr val="000000"/>
              </a:buClr>
              <a:buSzPts val="1267"/>
              <a:buFont typeface="Arial"/>
              <a:buChar char="•"/>
            </a:pPr>
            <a:r>
              <a:rPr b="0" i="0" lang="fr-FR" sz="1500" u="none" cap="none" strike="noStrike">
                <a:solidFill>
                  <a:srgbClr val="000000"/>
                </a:solidFill>
                <a:latin typeface="Calibri"/>
                <a:ea typeface="Calibri"/>
                <a:cs typeface="Calibri"/>
                <a:sym typeface="Calibri"/>
              </a:rPr>
              <a:t>Le ballon doit être disponible rapidement.  Si le ballon n’est pas rapide remettre un coup avec l’avant qui se trouve à l’intérieur du 10. Les soutiens seront les avants du ruck précédent. </a:t>
            </a:r>
            <a:endParaRPr b="0" i="0" sz="1500" u="none" cap="none" strike="noStrike">
              <a:solidFill>
                <a:srgbClr val="000000"/>
              </a:solidFill>
              <a:latin typeface="Calibri"/>
              <a:ea typeface="Calibri"/>
              <a:cs typeface="Calibri"/>
              <a:sym typeface="Calibri"/>
            </a:endParaRPr>
          </a:p>
          <a:p>
            <a:pPr indent="-228240" lvl="0" marL="228600" marR="0" rtl="0" algn="l">
              <a:lnSpc>
                <a:spcPct val="80000"/>
              </a:lnSpc>
              <a:spcBef>
                <a:spcPts val="1001"/>
              </a:spcBef>
              <a:spcAft>
                <a:spcPts val="0"/>
              </a:spcAft>
              <a:buClr>
                <a:srgbClr val="000000"/>
              </a:buClr>
              <a:buSzPts val="1267"/>
              <a:buFont typeface="Arial"/>
              <a:buChar char="•"/>
            </a:pPr>
            <a:r>
              <a:rPr b="0" i="0" lang="fr-FR" sz="1500" u="none" cap="none" strike="noStrike">
                <a:solidFill>
                  <a:srgbClr val="000000"/>
                </a:solidFill>
                <a:latin typeface="Calibri"/>
                <a:ea typeface="Calibri"/>
                <a:cs typeface="Calibri"/>
                <a:sym typeface="Calibri"/>
              </a:rPr>
              <a:t>L’ailier se met en « +1 » du 10. S’il n’est pas utilisé par le 10 il interviendra en soutien des autres joueurs de la ligne. </a:t>
            </a:r>
            <a:endParaRPr b="0" i="0" sz="1500" u="none" cap="none" strike="noStrike">
              <a:solidFill>
                <a:srgbClr val="000000"/>
              </a:solidFill>
              <a:latin typeface="Calibri"/>
              <a:ea typeface="Calibri"/>
              <a:cs typeface="Calibri"/>
              <a:sym typeface="Calibri"/>
            </a:endParaRPr>
          </a:p>
          <a:p>
            <a:pPr indent="-228240" lvl="0" marL="228600" marR="0" rtl="0" algn="l">
              <a:lnSpc>
                <a:spcPct val="80000"/>
              </a:lnSpc>
              <a:spcBef>
                <a:spcPts val="1001"/>
              </a:spcBef>
              <a:spcAft>
                <a:spcPts val="0"/>
              </a:spcAft>
              <a:buClr>
                <a:srgbClr val="000000"/>
              </a:buClr>
              <a:buSzPts val="1267"/>
              <a:buFont typeface="Arial"/>
              <a:buChar char="•"/>
            </a:pPr>
            <a:r>
              <a:rPr b="0" i="0" lang="fr-FR" sz="1500" u="none" cap="none" strike="noStrike">
                <a:solidFill>
                  <a:srgbClr val="000000"/>
                </a:solidFill>
                <a:latin typeface="Calibri"/>
                <a:ea typeface="Calibri"/>
                <a:cs typeface="Calibri"/>
                <a:sym typeface="Calibri"/>
              </a:rPr>
              <a:t>On annoncera </a:t>
            </a:r>
            <a:r>
              <a:rPr b="1" i="0" lang="fr-FR" sz="1500" u="none" cap="none" strike="noStrike">
                <a:solidFill>
                  <a:srgbClr val="000000"/>
                </a:solidFill>
                <a:latin typeface="Calibri"/>
                <a:ea typeface="Calibri"/>
                <a:cs typeface="Calibri"/>
                <a:sym typeface="Calibri"/>
              </a:rPr>
              <a:t>9 + </a:t>
            </a:r>
            <a:r>
              <a:rPr b="0" i="0" lang="fr-FR" sz="1500" u="none" cap="none" strike="noStrike">
                <a:solidFill>
                  <a:srgbClr val="000000"/>
                </a:solidFill>
                <a:latin typeface="Calibri"/>
                <a:ea typeface="Calibri"/>
                <a:cs typeface="Calibri"/>
                <a:sym typeface="Calibri"/>
              </a:rPr>
              <a:t>lorsque nous aurons attaqué la ligne en Zone A ou B suite à une touche ou une mêlée. La </a:t>
            </a:r>
            <a:r>
              <a:rPr b="1" i="0" lang="fr-FR" sz="1500" u="none" cap="none" strike="noStrike">
                <a:solidFill>
                  <a:srgbClr val="000000"/>
                </a:solidFill>
                <a:latin typeface="Calibri"/>
                <a:ea typeface="Calibri"/>
                <a:cs typeface="Calibri"/>
                <a:sym typeface="Calibri"/>
              </a:rPr>
              <a:t>9 + </a:t>
            </a:r>
            <a:r>
              <a:rPr b="0" i="0" lang="fr-FR" sz="1500" u="none" cap="none" strike="noStrike">
                <a:solidFill>
                  <a:srgbClr val="000000"/>
                </a:solidFill>
                <a:latin typeface="Calibri"/>
                <a:ea typeface="Calibri"/>
                <a:cs typeface="Calibri"/>
                <a:sym typeface="Calibri"/>
              </a:rPr>
              <a:t>se fait en mouvement. Les joueurs qui sont concernés par l’annonce sur une touche sont les 3 derniers non-concernés par la touche. Sur une mêlée, le 7, le 8 et le deuxième ligne coté ouvert sont concernés. Si une de ces joueurs ne peut être présente il faudra la remplacer par la personne la plus proche. </a:t>
            </a:r>
            <a:endParaRPr b="0" i="0" sz="1500" u="none" cap="none" strike="noStrike">
              <a:solidFill>
                <a:srgbClr val="000000"/>
              </a:solidFill>
              <a:latin typeface="Calibri"/>
              <a:ea typeface="Calibri"/>
              <a:cs typeface="Calibri"/>
              <a:sym typeface="Calibri"/>
            </a:endParaRPr>
          </a:p>
          <a:p>
            <a:pPr indent="-228240" lvl="0" marL="228600" marR="0" rtl="0" algn="l">
              <a:lnSpc>
                <a:spcPct val="80000"/>
              </a:lnSpc>
              <a:spcBef>
                <a:spcPts val="1001"/>
              </a:spcBef>
              <a:spcAft>
                <a:spcPts val="0"/>
              </a:spcAft>
              <a:buClr>
                <a:srgbClr val="000000"/>
              </a:buClr>
              <a:buSzPts val="1267"/>
              <a:buFont typeface="Arial"/>
              <a:buChar char="•"/>
            </a:pPr>
            <a:r>
              <a:rPr b="0" i="0" lang="fr-FR" sz="1500" u="none" cap="none" strike="noStrike">
                <a:solidFill>
                  <a:srgbClr val="000000"/>
                </a:solidFill>
                <a:latin typeface="Calibri"/>
                <a:ea typeface="Calibri"/>
                <a:cs typeface="Calibri"/>
                <a:sym typeface="Calibri"/>
              </a:rPr>
              <a:t>L’objectif de la </a:t>
            </a:r>
            <a:r>
              <a:rPr b="1" i="0" lang="fr-FR" sz="1500" u="none" cap="none" strike="noStrike">
                <a:solidFill>
                  <a:srgbClr val="000000"/>
                </a:solidFill>
                <a:latin typeface="Calibri"/>
                <a:ea typeface="Calibri"/>
                <a:cs typeface="Calibri"/>
                <a:sym typeface="Calibri"/>
              </a:rPr>
              <a:t>9 plus </a:t>
            </a:r>
            <a:r>
              <a:rPr b="0" i="0" lang="fr-FR" sz="1500" u="none" cap="none" strike="noStrike">
                <a:solidFill>
                  <a:srgbClr val="000000"/>
                </a:solidFill>
                <a:latin typeface="Calibri"/>
                <a:ea typeface="Calibri"/>
                <a:cs typeface="Calibri"/>
                <a:sym typeface="Calibri"/>
              </a:rPr>
              <a:t>est d’empêcher les défenseurs de s’organiser sur le large et de les consommer au bord du ruck permettant ainsi aux ¾ de pouvoir s’organiser.</a:t>
            </a:r>
            <a:endParaRPr b="0" i="0" sz="1500" u="none" cap="none" strike="noStrike">
              <a:solidFill>
                <a:srgbClr val="000000"/>
              </a:solidFill>
              <a:latin typeface="Calibri"/>
              <a:ea typeface="Calibri"/>
              <a:cs typeface="Calibri"/>
              <a:sym typeface="Calibri"/>
            </a:endParaRPr>
          </a:p>
        </p:txBody>
      </p:sp>
      <p:cxnSp>
        <p:nvCxnSpPr>
          <p:cNvPr id="767" name="Google Shape;767;p28"/>
          <p:cNvCxnSpPr/>
          <p:nvPr/>
        </p:nvCxnSpPr>
        <p:spPr>
          <a:xfrm>
            <a:off x="5733720" y="1328400"/>
            <a:ext cx="360" cy="5233320"/>
          </a:xfrm>
          <a:prstGeom prst="straightConnector1">
            <a:avLst/>
          </a:prstGeom>
          <a:noFill/>
          <a:ln cap="flat" cmpd="sng" w="28425">
            <a:solidFill>
              <a:schemeClr val="lt1"/>
            </a:solidFill>
            <a:prstDash val="solid"/>
            <a:round/>
            <a:headEnd len="sm" w="sm" type="none"/>
            <a:tailEnd len="sm" w="sm" type="none"/>
          </a:ln>
        </p:spPr>
      </p:cxnSp>
      <p:sp>
        <p:nvSpPr>
          <p:cNvPr id="768" name="Google Shape;768;p28"/>
          <p:cNvSpPr/>
          <p:nvPr/>
        </p:nvSpPr>
        <p:spPr>
          <a:xfrm>
            <a:off x="603360" y="2547720"/>
            <a:ext cx="1504440" cy="9903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Ruck</a:t>
            </a:r>
            <a:endParaRPr b="0" i="0" sz="1100" u="none" cap="none" strike="noStrike">
              <a:solidFill>
                <a:schemeClr val="dk1"/>
              </a:solidFill>
              <a:latin typeface="Arial"/>
              <a:ea typeface="Arial"/>
              <a:cs typeface="Arial"/>
              <a:sym typeface="Arial"/>
            </a:endParaRPr>
          </a:p>
        </p:txBody>
      </p:sp>
      <p:sp>
        <p:nvSpPr>
          <p:cNvPr id="769" name="Google Shape;769;p28"/>
          <p:cNvSpPr/>
          <p:nvPr/>
        </p:nvSpPr>
        <p:spPr>
          <a:xfrm>
            <a:off x="1828440" y="358452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9</a:t>
            </a:r>
            <a:endParaRPr b="0" i="0" sz="1100" u="none" cap="none" strike="noStrike">
              <a:solidFill>
                <a:schemeClr val="dk1"/>
              </a:solidFill>
              <a:latin typeface="Arial"/>
              <a:ea typeface="Arial"/>
              <a:cs typeface="Arial"/>
              <a:sym typeface="Arial"/>
            </a:endParaRPr>
          </a:p>
        </p:txBody>
      </p:sp>
      <p:sp>
        <p:nvSpPr>
          <p:cNvPr id="770" name="Google Shape;770;p28"/>
          <p:cNvSpPr/>
          <p:nvPr/>
        </p:nvSpPr>
        <p:spPr>
          <a:xfrm>
            <a:off x="3198600" y="46630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Avt</a:t>
            </a:r>
            <a:endParaRPr b="0" i="0" sz="1100" u="none" cap="none" strike="noStrike">
              <a:solidFill>
                <a:schemeClr val="dk1"/>
              </a:solidFill>
              <a:latin typeface="Arial"/>
              <a:ea typeface="Arial"/>
              <a:cs typeface="Arial"/>
              <a:sym typeface="Arial"/>
            </a:endParaRPr>
          </a:p>
        </p:txBody>
      </p:sp>
      <p:sp>
        <p:nvSpPr>
          <p:cNvPr id="771" name="Google Shape;771;p28"/>
          <p:cNvSpPr/>
          <p:nvPr/>
        </p:nvSpPr>
        <p:spPr>
          <a:xfrm>
            <a:off x="2323800" y="46630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Avt</a:t>
            </a:r>
            <a:endParaRPr b="0" i="0" sz="1100" u="none" cap="none" strike="noStrike">
              <a:solidFill>
                <a:schemeClr val="dk1"/>
              </a:solidFill>
              <a:latin typeface="Arial"/>
              <a:ea typeface="Arial"/>
              <a:cs typeface="Arial"/>
              <a:sym typeface="Arial"/>
            </a:endParaRPr>
          </a:p>
        </p:txBody>
      </p:sp>
      <p:sp>
        <p:nvSpPr>
          <p:cNvPr id="772" name="Google Shape;772;p28"/>
          <p:cNvSpPr/>
          <p:nvPr/>
        </p:nvSpPr>
        <p:spPr>
          <a:xfrm>
            <a:off x="2692800" y="4193640"/>
            <a:ext cx="631800" cy="55980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Tête</a:t>
            </a:r>
            <a:endParaRPr b="0" i="0" sz="1100" u="none" cap="none" strike="noStrike">
              <a:solidFill>
                <a:schemeClr val="dk1"/>
              </a:solidFill>
              <a:latin typeface="Arial"/>
              <a:ea typeface="Arial"/>
              <a:cs typeface="Arial"/>
              <a:sym typeface="Arial"/>
            </a:endParaRPr>
          </a:p>
        </p:txBody>
      </p:sp>
      <p:sp>
        <p:nvSpPr>
          <p:cNvPr id="773" name="Google Shape;773;p28"/>
          <p:cNvSpPr/>
          <p:nvPr/>
        </p:nvSpPr>
        <p:spPr>
          <a:xfrm>
            <a:off x="2121120" y="3462480"/>
            <a:ext cx="291240" cy="166680"/>
          </a:xfrm>
          <a:prstGeom prst="ellipse">
            <a:avLst/>
          </a:prstGeom>
          <a:solidFill>
            <a:schemeClr val="lt1"/>
          </a:solidFill>
          <a:ln cap="flat" cmpd="sng" w="254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4" name="Google Shape;774;p28"/>
          <p:cNvSpPr/>
          <p:nvPr/>
        </p:nvSpPr>
        <p:spPr>
          <a:xfrm flipH="1" rot="10800000">
            <a:off x="3008880" y="2440800"/>
            <a:ext cx="588960" cy="1752120"/>
          </a:xfrm>
          <a:custGeom>
            <a:rect b="b" l="l" r="r" t="t"/>
            <a:pathLst>
              <a:path extrusionOk="0" h="21600" w="21600">
                <a:moveTo>
                  <a:pt x="0" y="0"/>
                </a:moveTo>
                <a:lnTo>
                  <a:pt x="21600" y="21600"/>
                </a:lnTo>
              </a:path>
            </a:pathLst>
          </a:custGeom>
          <a:noFill/>
          <a:ln cap="flat" cmpd="sng" w="9525">
            <a:solidFill>
              <a:srgbClr val="FF0000"/>
            </a:solidFill>
            <a:prstDash val="solid"/>
            <a:round/>
            <a:headEnd len="sm" w="sm" type="none"/>
            <a:tailEnd len="med" w="med" type="triangle"/>
          </a:ln>
        </p:spPr>
      </p:sp>
      <p:sp>
        <p:nvSpPr>
          <p:cNvPr id="775" name="Google Shape;775;p28"/>
          <p:cNvSpPr/>
          <p:nvPr/>
        </p:nvSpPr>
        <p:spPr>
          <a:xfrm>
            <a:off x="1860840" y="2085480"/>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R</a:t>
            </a:r>
            <a:endParaRPr b="0" i="0" sz="1100" u="none" cap="none" strike="noStrike">
              <a:solidFill>
                <a:schemeClr val="dk1"/>
              </a:solidFill>
              <a:latin typeface="Arial"/>
              <a:ea typeface="Arial"/>
              <a:cs typeface="Arial"/>
              <a:sym typeface="Arial"/>
            </a:endParaRPr>
          </a:p>
        </p:txBody>
      </p:sp>
      <p:sp>
        <p:nvSpPr>
          <p:cNvPr id="776" name="Google Shape;776;p28"/>
          <p:cNvSpPr/>
          <p:nvPr/>
        </p:nvSpPr>
        <p:spPr>
          <a:xfrm>
            <a:off x="2761200" y="2086560"/>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I</a:t>
            </a:r>
            <a:endParaRPr b="0" i="0" sz="1100" u="none" cap="none" strike="noStrike">
              <a:solidFill>
                <a:schemeClr val="dk1"/>
              </a:solidFill>
              <a:latin typeface="Arial"/>
              <a:ea typeface="Arial"/>
              <a:cs typeface="Arial"/>
              <a:sym typeface="Arial"/>
            </a:endParaRPr>
          </a:p>
        </p:txBody>
      </p:sp>
      <p:sp>
        <p:nvSpPr>
          <p:cNvPr id="777" name="Google Shape;777;p28"/>
          <p:cNvSpPr/>
          <p:nvPr/>
        </p:nvSpPr>
        <p:spPr>
          <a:xfrm>
            <a:off x="4148280" y="2085480"/>
            <a:ext cx="495000" cy="2764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P</a:t>
            </a:r>
            <a:endParaRPr b="0" i="0" sz="1100" u="none" cap="none" strike="noStrike">
              <a:solidFill>
                <a:schemeClr val="dk1"/>
              </a:solidFill>
              <a:latin typeface="Arial"/>
              <a:ea typeface="Arial"/>
              <a:cs typeface="Arial"/>
              <a:sym typeface="Arial"/>
            </a:endParaRPr>
          </a:p>
        </p:txBody>
      </p:sp>
      <p:sp>
        <p:nvSpPr>
          <p:cNvPr id="778" name="Google Shape;778;p28"/>
          <p:cNvSpPr/>
          <p:nvPr/>
        </p:nvSpPr>
        <p:spPr>
          <a:xfrm>
            <a:off x="4148280" y="5353560"/>
            <a:ext cx="6282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10</a:t>
            </a:r>
            <a:endParaRPr b="0" i="0" sz="1100" u="none" cap="none" strike="noStrike">
              <a:solidFill>
                <a:schemeClr val="dk1"/>
              </a:solidFill>
              <a:latin typeface="Arial"/>
              <a:ea typeface="Arial"/>
              <a:cs typeface="Arial"/>
              <a:sym typeface="Arial"/>
            </a:endParaRPr>
          </a:p>
        </p:txBody>
      </p:sp>
      <p:sp>
        <p:nvSpPr>
          <p:cNvPr id="779" name="Google Shape;779;p28"/>
          <p:cNvSpPr/>
          <p:nvPr/>
        </p:nvSpPr>
        <p:spPr>
          <a:xfrm>
            <a:off x="3625920" y="581004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11</a:t>
            </a:r>
            <a:endParaRPr b="0" i="0" sz="1100" u="none" cap="none" strike="noStrike">
              <a:solidFill>
                <a:schemeClr val="dk1"/>
              </a:solidFill>
              <a:latin typeface="Arial"/>
              <a:ea typeface="Arial"/>
              <a:cs typeface="Arial"/>
              <a:sym typeface="Arial"/>
            </a:endParaRPr>
          </a:p>
        </p:txBody>
      </p:sp>
      <p:pic>
        <p:nvPicPr>
          <p:cNvPr id="780" name="Google Shape;780;p28"/>
          <p:cNvPicPr preferRelativeResize="0"/>
          <p:nvPr/>
        </p:nvPicPr>
        <p:blipFill rotWithShape="1">
          <a:blip r:embed="rId3">
            <a:alphaModFix/>
          </a:blip>
          <a:srcRect b="0" l="0" r="0" t="0"/>
          <a:stretch/>
        </p:blipFill>
        <p:spPr>
          <a:xfrm>
            <a:off x="80100" y="9603"/>
            <a:ext cx="1275480" cy="123660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4" name="Shape 784"/>
        <p:cNvGrpSpPr/>
        <p:nvPr/>
      </p:nvGrpSpPr>
      <p:grpSpPr>
        <a:xfrm>
          <a:off x="0" y="0"/>
          <a:ext cx="0" cy="0"/>
          <a:chOff x="0" y="0"/>
          <a:chExt cx="0" cy="0"/>
        </a:xfrm>
      </p:grpSpPr>
      <p:sp>
        <p:nvSpPr>
          <p:cNvPr id="785" name="Google Shape;785;p29"/>
          <p:cNvSpPr txBox="1"/>
          <p:nvPr/>
        </p:nvSpPr>
        <p:spPr>
          <a:xfrm>
            <a:off x="838380" y="365040"/>
            <a:ext cx="10515240" cy="1325160"/>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rgbClr val="000000"/>
              </a:buClr>
              <a:buSzPts val="4400"/>
              <a:buFont typeface="Arial"/>
              <a:buNone/>
            </a:pPr>
            <a:r>
              <a:rPr b="0" i="0" lang="fr-FR" sz="4400" u="none" cap="none" strike="noStrike">
                <a:solidFill>
                  <a:srgbClr val="000000"/>
                </a:solidFill>
                <a:latin typeface="Impact"/>
                <a:ea typeface="Impact"/>
                <a:cs typeface="Impact"/>
                <a:sym typeface="Impact"/>
              </a:rPr>
              <a:t>10 PLUS</a:t>
            </a:r>
            <a:endParaRPr b="0" i="0" sz="4400" u="none" cap="none" strike="noStrike">
              <a:solidFill>
                <a:srgbClr val="000000"/>
              </a:solidFill>
              <a:latin typeface="Calibri"/>
              <a:ea typeface="Calibri"/>
              <a:cs typeface="Calibri"/>
              <a:sym typeface="Calibri"/>
            </a:endParaRPr>
          </a:p>
        </p:txBody>
      </p:sp>
      <p:sp>
        <p:nvSpPr>
          <p:cNvPr id="786" name="Google Shape;786;p29"/>
          <p:cNvSpPr txBox="1"/>
          <p:nvPr/>
        </p:nvSpPr>
        <p:spPr>
          <a:xfrm>
            <a:off x="477360" y="1690560"/>
            <a:ext cx="5580000" cy="4801680"/>
          </a:xfrm>
          <a:prstGeom prst="rect">
            <a:avLst/>
          </a:prstGeom>
          <a:solidFill>
            <a:srgbClr val="C5E0B4"/>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sp>
        <p:nvSpPr>
          <p:cNvPr id="787" name="Google Shape;787;p29"/>
          <p:cNvSpPr txBox="1"/>
          <p:nvPr/>
        </p:nvSpPr>
        <p:spPr>
          <a:xfrm>
            <a:off x="6172200" y="1725120"/>
            <a:ext cx="5182920" cy="4767480"/>
          </a:xfrm>
          <a:prstGeom prst="rect">
            <a:avLst/>
          </a:prstGeom>
          <a:noFill/>
          <a:ln>
            <a:noFill/>
          </a:ln>
        </p:spPr>
        <p:txBody>
          <a:bodyPr anchorCtr="0" anchor="t" bIns="45700" lIns="91425" spcFirstLastPara="1" rIns="91425" wrap="square" tIns="45700">
            <a:normAutofit/>
          </a:bodyPr>
          <a:lstStyle/>
          <a:p>
            <a:pPr indent="-228240" lvl="0" marL="228600" marR="0" rtl="0" algn="l">
              <a:lnSpc>
                <a:spcPct val="90000"/>
              </a:lnSpc>
              <a:spcBef>
                <a:spcPts val="0"/>
              </a:spcBef>
              <a:spcAft>
                <a:spcPts val="0"/>
              </a:spcAft>
              <a:buClr>
                <a:srgbClr val="000000"/>
              </a:buClr>
              <a:buSzPts val="1800"/>
              <a:buFont typeface="Arial"/>
              <a:buChar char="•"/>
            </a:pPr>
            <a:r>
              <a:rPr b="0" i="0" lang="fr-FR" sz="1500" u="none" cap="none" strike="noStrike">
                <a:solidFill>
                  <a:srgbClr val="000000"/>
                </a:solidFill>
                <a:latin typeface="Calibri"/>
                <a:ea typeface="Calibri"/>
                <a:cs typeface="Calibri"/>
                <a:sym typeface="Calibri"/>
              </a:rPr>
              <a:t>Le 9 annonce « </a:t>
            </a:r>
            <a:r>
              <a:rPr b="1" i="0" lang="fr-FR" sz="1500" u="none" cap="none" strike="noStrike">
                <a:solidFill>
                  <a:srgbClr val="000000"/>
                </a:solidFill>
                <a:latin typeface="Calibri"/>
                <a:ea typeface="Calibri"/>
                <a:cs typeface="Calibri"/>
                <a:sym typeface="Calibri"/>
              </a:rPr>
              <a:t>10 PLUS</a:t>
            </a:r>
            <a:r>
              <a:rPr b="0" i="0" lang="fr-FR" sz="1500" u="none" cap="none" strike="noStrike">
                <a:solidFill>
                  <a:srgbClr val="000000"/>
                </a:solidFill>
                <a:latin typeface="Calibri"/>
                <a:ea typeface="Calibri"/>
                <a:cs typeface="Calibri"/>
                <a:sym typeface="Calibri"/>
              </a:rPr>
              <a:t> »</a:t>
            </a:r>
            <a:endParaRPr b="0" i="0" sz="1500" u="none" cap="none" strike="noStrike">
              <a:solidFill>
                <a:srgbClr val="000000"/>
              </a:solidFill>
              <a:latin typeface="Calibri"/>
              <a:ea typeface="Calibri"/>
              <a:cs typeface="Calibri"/>
              <a:sym typeface="Calibri"/>
            </a:endParaRPr>
          </a:p>
          <a:p>
            <a:pPr indent="-228240" lvl="0" marL="228600" marR="0" rtl="0" algn="l">
              <a:lnSpc>
                <a:spcPct val="90000"/>
              </a:lnSpc>
              <a:spcBef>
                <a:spcPts val="1001"/>
              </a:spcBef>
              <a:spcAft>
                <a:spcPts val="0"/>
              </a:spcAft>
              <a:buClr>
                <a:srgbClr val="000000"/>
              </a:buClr>
              <a:buSzPts val="1800"/>
              <a:buFont typeface="Arial"/>
              <a:buChar char="•"/>
            </a:pPr>
            <a:r>
              <a:rPr b="0" i="0" lang="fr-FR" sz="1500" u="none" cap="none" strike="noStrike">
                <a:solidFill>
                  <a:srgbClr val="000000"/>
                </a:solidFill>
                <a:latin typeface="Calibri"/>
                <a:ea typeface="Calibri"/>
                <a:cs typeface="Calibri"/>
                <a:sym typeface="Calibri"/>
              </a:rPr>
              <a:t>La cellule de 3 joueurs se positionne au large du 10. Un des 3 joueurs se met devant les 2 autres joueurs de la cellule et s’annonce « </a:t>
            </a:r>
            <a:r>
              <a:rPr b="1" i="0" lang="fr-FR" sz="1500" u="none" cap="none" strike="noStrike">
                <a:solidFill>
                  <a:srgbClr val="000000"/>
                </a:solidFill>
                <a:latin typeface="Calibri"/>
                <a:ea typeface="Calibri"/>
                <a:cs typeface="Calibri"/>
                <a:sym typeface="Calibri"/>
              </a:rPr>
              <a:t>Tête</a:t>
            </a:r>
            <a:r>
              <a:rPr b="0" i="0" lang="fr-FR" sz="1500" u="none" cap="none" strike="noStrike">
                <a:solidFill>
                  <a:srgbClr val="000000"/>
                </a:solidFill>
                <a:latin typeface="Calibri"/>
                <a:ea typeface="Calibri"/>
                <a:cs typeface="Calibri"/>
                <a:sym typeface="Calibri"/>
              </a:rPr>
              <a:t> ». </a:t>
            </a:r>
            <a:endParaRPr b="0" i="0" sz="1500" u="none" cap="none" strike="noStrike">
              <a:solidFill>
                <a:srgbClr val="000000"/>
              </a:solidFill>
              <a:latin typeface="Calibri"/>
              <a:ea typeface="Calibri"/>
              <a:cs typeface="Calibri"/>
              <a:sym typeface="Calibri"/>
            </a:endParaRPr>
          </a:p>
          <a:p>
            <a:pPr indent="-228240" lvl="0" marL="228600" marR="0" rtl="0" algn="l">
              <a:lnSpc>
                <a:spcPct val="90000"/>
              </a:lnSpc>
              <a:spcBef>
                <a:spcPts val="1001"/>
              </a:spcBef>
              <a:spcAft>
                <a:spcPts val="0"/>
              </a:spcAft>
              <a:buClr>
                <a:srgbClr val="000000"/>
              </a:buClr>
              <a:buSzPts val="1800"/>
              <a:buFont typeface="Arial"/>
              <a:buChar char="•"/>
            </a:pPr>
            <a:r>
              <a:rPr b="0" i="0" lang="fr-FR" sz="1500" u="none" cap="none" strike="noStrike">
                <a:solidFill>
                  <a:srgbClr val="000000"/>
                </a:solidFill>
                <a:latin typeface="Calibri"/>
                <a:ea typeface="Calibri"/>
                <a:cs typeface="Calibri"/>
                <a:sym typeface="Calibri"/>
              </a:rPr>
              <a:t>Les joueurs vont attaquer la ligne d’affrontement entre le « P » extérieur de la défense</a:t>
            </a:r>
            <a:endParaRPr b="0" i="0" sz="1500" u="none" cap="none" strike="noStrike">
              <a:solidFill>
                <a:srgbClr val="000000"/>
              </a:solidFill>
              <a:latin typeface="Calibri"/>
              <a:ea typeface="Calibri"/>
              <a:cs typeface="Calibri"/>
              <a:sym typeface="Calibri"/>
            </a:endParaRPr>
          </a:p>
          <a:p>
            <a:pPr indent="-228240" lvl="0" marL="228600" marR="0" rtl="0" algn="l">
              <a:lnSpc>
                <a:spcPct val="90000"/>
              </a:lnSpc>
              <a:spcBef>
                <a:spcPts val="1001"/>
              </a:spcBef>
              <a:spcAft>
                <a:spcPts val="0"/>
              </a:spcAft>
              <a:buClr>
                <a:srgbClr val="000000"/>
              </a:buClr>
              <a:buSzPts val="1800"/>
              <a:buFont typeface="Arial"/>
              <a:buChar char="•"/>
            </a:pPr>
            <a:r>
              <a:rPr b="0" i="0" lang="fr-FR" sz="1500" u="none" cap="none" strike="noStrike">
                <a:solidFill>
                  <a:srgbClr val="000000"/>
                </a:solidFill>
                <a:latin typeface="Calibri"/>
                <a:ea typeface="Calibri"/>
                <a:cs typeface="Calibri"/>
                <a:sym typeface="Calibri"/>
              </a:rPr>
              <a:t>Le ballon doit être disponible rapidement.  Le 10 se repositionne rapidement dans la ligne et écarte le jeu. Le but est d’aller chercher les extérieurs. </a:t>
            </a:r>
            <a:endParaRPr b="0" i="0" sz="1500" u="none" cap="none" strike="noStrike">
              <a:solidFill>
                <a:srgbClr val="000000"/>
              </a:solidFill>
              <a:latin typeface="Calibri"/>
              <a:ea typeface="Calibri"/>
              <a:cs typeface="Calibri"/>
              <a:sym typeface="Calibri"/>
            </a:endParaRPr>
          </a:p>
          <a:p>
            <a:pPr indent="-228240" lvl="0" marL="228600" marR="0" rtl="0" algn="l">
              <a:lnSpc>
                <a:spcPct val="90000"/>
              </a:lnSpc>
              <a:spcBef>
                <a:spcPts val="1001"/>
              </a:spcBef>
              <a:spcAft>
                <a:spcPts val="0"/>
              </a:spcAft>
              <a:buClr>
                <a:srgbClr val="000000"/>
              </a:buClr>
              <a:buSzPts val="1800"/>
              <a:buFont typeface="Arial"/>
              <a:buChar char="•"/>
            </a:pPr>
            <a:r>
              <a:rPr b="0" i="0" lang="fr-FR" sz="1500" u="none" cap="none" strike="noStrike">
                <a:solidFill>
                  <a:srgbClr val="000000"/>
                </a:solidFill>
                <a:latin typeface="Calibri"/>
                <a:ea typeface="Calibri"/>
                <a:cs typeface="Calibri"/>
                <a:sym typeface="Calibri"/>
              </a:rPr>
              <a:t>L’ailier fermé assure le soutien sur toute la ligne de derrière avec le dernier passeur.</a:t>
            </a:r>
            <a:endParaRPr b="0" i="0" sz="1500" u="none" cap="none" strike="noStrike">
              <a:solidFill>
                <a:srgbClr val="000000"/>
              </a:solidFill>
              <a:latin typeface="Calibri"/>
              <a:ea typeface="Calibri"/>
              <a:cs typeface="Calibri"/>
              <a:sym typeface="Calibri"/>
            </a:endParaRPr>
          </a:p>
          <a:p>
            <a:pPr indent="-228240" lvl="0" marL="228600" marR="0" rtl="0" algn="l">
              <a:lnSpc>
                <a:spcPct val="90000"/>
              </a:lnSpc>
              <a:spcBef>
                <a:spcPts val="1001"/>
              </a:spcBef>
              <a:spcAft>
                <a:spcPts val="0"/>
              </a:spcAft>
              <a:buClr>
                <a:srgbClr val="000000"/>
              </a:buClr>
              <a:buSzPts val="1800"/>
              <a:buFont typeface="Arial"/>
              <a:buChar char="•"/>
            </a:pPr>
            <a:r>
              <a:rPr b="0" i="0" lang="fr-FR" sz="1500" u="none" cap="none" strike="noStrike">
                <a:solidFill>
                  <a:srgbClr val="000000"/>
                </a:solidFill>
                <a:latin typeface="Calibri"/>
                <a:ea typeface="Calibri"/>
                <a:cs typeface="Calibri"/>
                <a:sym typeface="Calibri"/>
              </a:rPr>
              <a:t>On utilise le </a:t>
            </a:r>
            <a:r>
              <a:rPr b="1" i="0" lang="fr-FR" sz="1500" u="none" cap="none" strike="noStrike">
                <a:solidFill>
                  <a:srgbClr val="000000"/>
                </a:solidFill>
                <a:latin typeface="Calibri"/>
                <a:ea typeface="Calibri"/>
                <a:cs typeface="Calibri"/>
                <a:sym typeface="Calibri"/>
              </a:rPr>
              <a:t>10 plus </a:t>
            </a:r>
            <a:r>
              <a:rPr b="0" i="0" lang="fr-FR" sz="1500" u="none" cap="none" strike="noStrike">
                <a:solidFill>
                  <a:srgbClr val="000000"/>
                </a:solidFill>
                <a:latin typeface="Calibri"/>
                <a:ea typeface="Calibri"/>
                <a:cs typeface="Calibri"/>
                <a:sym typeface="Calibri"/>
              </a:rPr>
              <a:t>sur un retour après une phase de jeu en rouge. Ainsi, on fixe la défense dans la zone rouge et les ¾ on le temps de se réorganiser pour attaquer sur le large.</a:t>
            </a:r>
            <a:endParaRPr b="0" i="0" sz="1500" u="none" cap="none" strike="noStrike">
              <a:solidFill>
                <a:srgbClr val="000000"/>
              </a:solidFill>
              <a:latin typeface="Calibri"/>
              <a:ea typeface="Calibri"/>
              <a:cs typeface="Calibri"/>
              <a:sym typeface="Calibri"/>
            </a:endParaRPr>
          </a:p>
          <a:p>
            <a:pPr indent="0" lvl="0" marL="0" marR="0" rtl="0" algn="l">
              <a:lnSpc>
                <a:spcPct val="90000"/>
              </a:lnSpc>
              <a:spcBef>
                <a:spcPts val="1001"/>
              </a:spcBef>
              <a:spcAft>
                <a:spcPts val="0"/>
              </a:spcAft>
              <a:buClr>
                <a:srgbClr val="000000"/>
              </a:buClr>
              <a:buSzPts val="1500"/>
              <a:buFont typeface="Arial"/>
              <a:buNone/>
            </a:pPr>
            <a:r>
              <a:t/>
            </a:r>
            <a:endParaRPr b="0" i="0" sz="1500" u="none" cap="none" strike="noStrike">
              <a:solidFill>
                <a:srgbClr val="000000"/>
              </a:solidFill>
              <a:latin typeface="Calibri"/>
              <a:ea typeface="Calibri"/>
              <a:cs typeface="Calibri"/>
              <a:sym typeface="Calibri"/>
            </a:endParaRPr>
          </a:p>
        </p:txBody>
      </p:sp>
      <p:cxnSp>
        <p:nvCxnSpPr>
          <p:cNvPr id="788" name="Google Shape;788;p29"/>
          <p:cNvCxnSpPr/>
          <p:nvPr/>
        </p:nvCxnSpPr>
        <p:spPr>
          <a:xfrm>
            <a:off x="6095880" y="1259280"/>
            <a:ext cx="360" cy="5233320"/>
          </a:xfrm>
          <a:prstGeom prst="straightConnector1">
            <a:avLst/>
          </a:prstGeom>
          <a:noFill/>
          <a:ln cap="flat" cmpd="sng" w="28425">
            <a:solidFill>
              <a:schemeClr val="lt1"/>
            </a:solidFill>
            <a:prstDash val="solid"/>
            <a:round/>
            <a:headEnd len="sm" w="sm" type="none"/>
            <a:tailEnd len="sm" w="sm" type="none"/>
          </a:ln>
        </p:spPr>
      </p:cxnSp>
      <p:sp>
        <p:nvSpPr>
          <p:cNvPr id="789" name="Google Shape;789;p29"/>
          <p:cNvSpPr/>
          <p:nvPr/>
        </p:nvSpPr>
        <p:spPr>
          <a:xfrm>
            <a:off x="4867200" y="2349360"/>
            <a:ext cx="1127880" cy="9903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Ruck</a:t>
            </a:r>
            <a:endParaRPr b="0" i="0" sz="1100" u="none" cap="none" strike="noStrike">
              <a:solidFill>
                <a:schemeClr val="dk1"/>
              </a:solidFill>
              <a:latin typeface="Arial"/>
              <a:ea typeface="Arial"/>
              <a:cs typeface="Arial"/>
              <a:sym typeface="Arial"/>
            </a:endParaRPr>
          </a:p>
        </p:txBody>
      </p:sp>
      <p:sp>
        <p:nvSpPr>
          <p:cNvPr id="790" name="Google Shape;790;p29"/>
          <p:cNvSpPr/>
          <p:nvPr/>
        </p:nvSpPr>
        <p:spPr>
          <a:xfrm>
            <a:off x="3162600" y="366084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10</a:t>
            </a:r>
            <a:endParaRPr b="0" i="0" sz="1100" u="none" cap="none" strike="noStrike">
              <a:solidFill>
                <a:schemeClr val="dk1"/>
              </a:solidFill>
              <a:latin typeface="Arial"/>
              <a:ea typeface="Arial"/>
              <a:cs typeface="Arial"/>
              <a:sym typeface="Arial"/>
            </a:endParaRPr>
          </a:p>
        </p:txBody>
      </p:sp>
      <p:sp>
        <p:nvSpPr>
          <p:cNvPr id="791" name="Google Shape;791;p29"/>
          <p:cNvSpPr/>
          <p:nvPr/>
        </p:nvSpPr>
        <p:spPr>
          <a:xfrm>
            <a:off x="1287720" y="4536720"/>
            <a:ext cx="631800" cy="55980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Tête</a:t>
            </a:r>
            <a:endParaRPr b="0" i="0" sz="1100" u="none" cap="none" strike="noStrike">
              <a:solidFill>
                <a:schemeClr val="dk1"/>
              </a:solidFill>
              <a:latin typeface="Arial"/>
              <a:ea typeface="Arial"/>
              <a:cs typeface="Arial"/>
              <a:sym typeface="Arial"/>
            </a:endParaRPr>
          </a:p>
        </p:txBody>
      </p:sp>
      <p:sp>
        <p:nvSpPr>
          <p:cNvPr id="792" name="Google Shape;792;p29"/>
          <p:cNvSpPr/>
          <p:nvPr/>
        </p:nvSpPr>
        <p:spPr>
          <a:xfrm>
            <a:off x="4904280" y="34966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9</a:t>
            </a:r>
            <a:endParaRPr b="0" i="0" sz="1100" u="none" cap="none" strike="noStrike">
              <a:solidFill>
                <a:schemeClr val="dk1"/>
              </a:solidFill>
              <a:latin typeface="Arial"/>
              <a:ea typeface="Arial"/>
              <a:cs typeface="Arial"/>
              <a:sym typeface="Arial"/>
            </a:endParaRPr>
          </a:p>
        </p:txBody>
      </p:sp>
      <p:sp>
        <p:nvSpPr>
          <p:cNvPr id="793" name="Google Shape;793;p29"/>
          <p:cNvSpPr/>
          <p:nvPr/>
        </p:nvSpPr>
        <p:spPr>
          <a:xfrm>
            <a:off x="808920" y="516672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Avt</a:t>
            </a:r>
            <a:endParaRPr b="0" i="0" sz="1100" u="none" cap="none" strike="noStrike">
              <a:solidFill>
                <a:schemeClr val="dk1"/>
              </a:solidFill>
              <a:latin typeface="Arial"/>
              <a:ea typeface="Arial"/>
              <a:cs typeface="Arial"/>
              <a:sym typeface="Arial"/>
            </a:endParaRPr>
          </a:p>
        </p:txBody>
      </p:sp>
      <p:sp>
        <p:nvSpPr>
          <p:cNvPr id="794" name="Google Shape;794;p29"/>
          <p:cNvSpPr/>
          <p:nvPr/>
        </p:nvSpPr>
        <p:spPr>
          <a:xfrm>
            <a:off x="1726200" y="519480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Avt</a:t>
            </a:r>
            <a:endParaRPr b="0" i="0" sz="1100" u="none" cap="none" strike="noStrike">
              <a:solidFill>
                <a:schemeClr val="dk1"/>
              </a:solidFill>
              <a:latin typeface="Arial"/>
              <a:ea typeface="Arial"/>
              <a:cs typeface="Arial"/>
              <a:sym typeface="Arial"/>
            </a:endParaRPr>
          </a:p>
        </p:txBody>
      </p:sp>
      <p:sp>
        <p:nvSpPr>
          <p:cNvPr id="795" name="Google Shape;795;p29"/>
          <p:cNvSpPr/>
          <p:nvPr/>
        </p:nvSpPr>
        <p:spPr>
          <a:xfrm>
            <a:off x="4271040" y="5409720"/>
            <a:ext cx="495000" cy="39924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12</a:t>
            </a:r>
            <a:endParaRPr b="0" i="0" sz="1100" u="none" cap="none" strike="noStrike">
              <a:solidFill>
                <a:schemeClr val="dk1"/>
              </a:solidFill>
              <a:latin typeface="Arial"/>
              <a:ea typeface="Arial"/>
              <a:cs typeface="Arial"/>
              <a:sym typeface="Arial"/>
            </a:endParaRPr>
          </a:p>
        </p:txBody>
      </p:sp>
      <p:sp>
        <p:nvSpPr>
          <p:cNvPr id="796" name="Google Shape;796;p29"/>
          <p:cNvSpPr/>
          <p:nvPr/>
        </p:nvSpPr>
        <p:spPr>
          <a:xfrm>
            <a:off x="3223080" y="1974600"/>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rPr b="0" i="0" lang="fr-FR" sz="1100" u="none" cap="none" strike="noStrike">
                <a:solidFill>
                  <a:srgbClr val="222A35"/>
                </a:solidFill>
                <a:latin typeface="Calibri"/>
                <a:ea typeface="Calibri"/>
                <a:cs typeface="Calibri"/>
                <a:sym typeface="Calibri"/>
              </a:rPr>
              <a:t>P</a:t>
            </a:r>
            <a:endParaRPr b="0" i="0" sz="1100" u="none" cap="none" strike="noStrike">
              <a:solidFill>
                <a:schemeClr val="dk1"/>
              </a:solidFill>
              <a:latin typeface="Arial"/>
              <a:ea typeface="Arial"/>
              <a:cs typeface="Arial"/>
              <a:sym typeface="Arial"/>
            </a:endParaRPr>
          </a:p>
        </p:txBody>
      </p:sp>
      <p:sp>
        <p:nvSpPr>
          <p:cNvPr id="797" name="Google Shape;797;p29"/>
          <p:cNvSpPr/>
          <p:nvPr/>
        </p:nvSpPr>
        <p:spPr>
          <a:xfrm>
            <a:off x="3986280" y="1998360"/>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rPr b="0" i="0" lang="fr-FR" sz="1100" u="none" cap="none" strike="noStrike">
                <a:solidFill>
                  <a:srgbClr val="222A35"/>
                </a:solidFill>
                <a:latin typeface="Calibri"/>
                <a:ea typeface="Calibri"/>
                <a:cs typeface="Calibri"/>
                <a:sym typeface="Calibri"/>
              </a:rPr>
              <a:t>I</a:t>
            </a:r>
            <a:endParaRPr b="0" i="0" sz="1100" u="none" cap="none" strike="noStrike">
              <a:solidFill>
                <a:schemeClr val="dk1"/>
              </a:solidFill>
              <a:latin typeface="Arial"/>
              <a:ea typeface="Arial"/>
              <a:cs typeface="Arial"/>
              <a:sym typeface="Arial"/>
            </a:endParaRPr>
          </a:p>
        </p:txBody>
      </p:sp>
      <p:sp>
        <p:nvSpPr>
          <p:cNvPr id="798" name="Google Shape;798;p29"/>
          <p:cNvSpPr/>
          <p:nvPr/>
        </p:nvSpPr>
        <p:spPr>
          <a:xfrm>
            <a:off x="4591440" y="2017440"/>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rPr b="0" i="0" lang="fr-FR" sz="1100" u="none" cap="none" strike="noStrike">
                <a:solidFill>
                  <a:srgbClr val="222A35"/>
                </a:solidFill>
                <a:latin typeface="Calibri"/>
                <a:ea typeface="Calibri"/>
                <a:cs typeface="Calibri"/>
                <a:sym typeface="Calibri"/>
              </a:rPr>
              <a:t>R</a:t>
            </a:r>
            <a:endParaRPr b="0" i="0" sz="1100" u="none" cap="none" strike="noStrike">
              <a:solidFill>
                <a:schemeClr val="dk1"/>
              </a:solidFill>
              <a:latin typeface="Arial"/>
              <a:ea typeface="Arial"/>
              <a:cs typeface="Arial"/>
              <a:sym typeface="Arial"/>
            </a:endParaRPr>
          </a:p>
        </p:txBody>
      </p:sp>
      <p:sp>
        <p:nvSpPr>
          <p:cNvPr id="799" name="Google Shape;799;p29"/>
          <p:cNvSpPr/>
          <p:nvPr/>
        </p:nvSpPr>
        <p:spPr>
          <a:xfrm flipH="1" rot="10800000">
            <a:off x="1725480" y="2152080"/>
            <a:ext cx="1255680" cy="2356200"/>
          </a:xfrm>
          <a:custGeom>
            <a:rect b="b" l="l" r="r" t="t"/>
            <a:pathLst>
              <a:path extrusionOk="0" h="21600" w="21600">
                <a:moveTo>
                  <a:pt x="0" y="0"/>
                </a:moveTo>
                <a:lnTo>
                  <a:pt x="21600" y="21600"/>
                </a:lnTo>
              </a:path>
            </a:pathLst>
          </a:custGeom>
          <a:noFill/>
          <a:ln cap="flat" cmpd="sng" w="9525">
            <a:solidFill>
              <a:srgbClr val="FF0000"/>
            </a:solidFill>
            <a:prstDash val="solid"/>
            <a:round/>
            <a:headEnd len="sm" w="sm" type="none"/>
            <a:tailEnd len="med" w="med" type="triangle"/>
          </a:ln>
        </p:spPr>
      </p:sp>
      <p:sp>
        <p:nvSpPr>
          <p:cNvPr id="800" name="Google Shape;800;p29"/>
          <p:cNvSpPr/>
          <p:nvPr/>
        </p:nvSpPr>
        <p:spPr>
          <a:xfrm>
            <a:off x="3022200" y="3493800"/>
            <a:ext cx="291240" cy="166680"/>
          </a:xfrm>
          <a:prstGeom prst="ellipse">
            <a:avLst/>
          </a:prstGeom>
          <a:solidFill>
            <a:schemeClr val="lt1"/>
          </a:solidFill>
          <a:ln cap="flat" cmpd="sng" w="254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801" name="Google Shape;801;p29"/>
          <p:cNvPicPr preferRelativeResize="0"/>
          <p:nvPr/>
        </p:nvPicPr>
        <p:blipFill rotWithShape="1">
          <a:blip r:embed="rId3">
            <a:alphaModFix/>
          </a:blip>
          <a:srcRect b="0" l="0" r="0" t="0"/>
          <a:stretch/>
        </p:blipFill>
        <p:spPr>
          <a:xfrm>
            <a:off x="29160" y="91440"/>
            <a:ext cx="1275480" cy="12366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3"/>
          <p:cNvSpPr txBox="1"/>
          <p:nvPr/>
        </p:nvSpPr>
        <p:spPr>
          <a:xfrm>
            <a:off x="839880" y="365040"/>
            <a:ext cx="10515240" cy="1325160"/>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rgbClr val="000000"/>
              </a:buClr>
              <a:buSzPts val="4400"/>
              <a:buFont typeface="Arial"/>
              <a:buNone/>
            </a:pPr>
            <a:r>
              <a:rPr b="1" i="0" lang="fr-FR" sz="4400" u="none" cap="none" strike="noStrike">
                <a:solidFill>
                  <a:srgbClr val="000000"/>
                </a:solidFill>
                <a:latin typeface="Impact"/>
                <a:ea typeface="Impact"/>
                <a:cs typeface="Impact"/>
                <a:sym typeface="Impact"/>
              </a:rPr>
              <a:t>JAPON</a:t>
            </a:r>
            <a:endParaRPr b="0" i="0" sz="4400" u="none" cap="none" strike="noStrike">
              <a:solidFill>
                <a:srgbClr val="000000"/>
              </a:solidFill>
              <a:latin typeface="Calibri"/>
              <a:ea typeface="Calibri"/>
              <a:cs typeface="Calibri"/>
              <a:sym typeface="Calibri"/>
            </a:endParaRPr>
          </a:p>
        </p:txBody>
      </p:sp>
      <p:sp>
        <p:nvSpPr>
          <p:cNvPr id="224" name="Google Shape;224;p3"/>
          <p:cNvSpPr txBox="1"/>
          <p:nvPr/>
        </p:nvSpPr>
        <p:spPr>
          <a:xfrm>
            <a:off x="5330520" y="1328400"/>
            <a:ext cx="6734160" cy="5529240"/>
          </a:xfrm>
          <a:prstGeom prst="rect">
            <a:avLst/>
          </a:prstGeom>
          <a:noFill/>
          <a:ln>
            <a:noFill/>
          </a:ln>
        </p:spPr>
        <p:txBody>
          <a:bodyPr anchorCtr="0" anchor="t" bIns="45700" lIns="91425" spcFirstLastPara="1" rIns="91425" wrap="square" tIns="45700">
            <a:noAutofit/>
          </a:bodyPr>
          <a:lstStyle/>
          <a:p>
            <a:pPr indent="-228240" lvl="0" marL="228600" marR="0" rtl="0" algn="just">
              <a:lnSpc>
                <a:spcPct val="90000"/>
              </a:lnSpc>
              <a:spcBef>
                <a:spcPts val="0"/>
              </a:spcBef>
              <a:spcAft>
                <a:spcPts val="0"/>
              </a:spcAft>
              <a:buClr>
                <a:srgbClr val="000000"/>
              </a:buClr>
              <a:buSzPts val="1500"/>
              <a:buFont typeface="Arial"/>
              <a:buChar char="•"/>
            </a:pPr>
            <a:r>
              <a:rPr b="0" i="0" lang="fr-FR" sz="1400" u="none" cap="none" strike="noStrike">
                <a:solidFill>
                  <a:schemeClr val="dk1"/>
                </a:solidFill>
                <a:latin typeface="Calibri"/>
                <a:ea typeface="Calibri"/>
                <a:cs typeface="Calibri"/>
                <a:sym typeface="Calibri"/>
              </a:rPr>
              <a:t>JAPON est un jeu au pied du demi d’ouverture soit pour aller chercher une touche ou soit pour occuper le terrain. Il peut être fait après n’importe quelle phase de jeu ( Ruck, Touche, Mêlée, Maul) </a:t>
            </a:r>
            <a:endParaRPr b="0" i="0" sz="1400" u="none" cap="none" strike="noStrike">
              <a:solidFill>
                <a:schemeClr val="dk1"/>
              </a:solidFill>
              <a:latin typeface="Arial"/>
              <a:ea typeface="Arial"/>
              <a:cs typeface="Arial"/>
              <a:sym typeface="Arial"/>
            </a:endParaRPr>
          </a:p>
          <a:p>
            <a:pPr indent="-228240" lvl="0" marL="228600" marR="0" rtl="0" algn="just">
              <a:lnSpc>
                <a:spcPct val="90000"/>
              </a:lnSpc>
              <a:spcBef>
                <a:spcPts val="1001"/>
              </a:spcBef>
              <a:spcAft>
                <a:spcPts val="0"/>
              </a:spcAft>
              <a:buClr>
                <a:srgbClr val="000000"/>
              </a:buClr>
              <a:buSzPts val="1500"/>
              <a:buFont typeface="Arial"/>
              <a:buChar char="•"/>
            </a:pPr>
            <a:r>
              <a:rPr b="0" i="0" lang="fr-FR" sz="1400" u="none" cap="none" strike="noStrike">
                <a:solidFill>
                  <a:schemeClr val="dk1"/>
                </a:solidFill>
                <a:latin typeface="Calibri"/>
                <a:ea typeface="Calibri"/>
                <a:cs typeface="Calibri"/>
                <a:sym typeface="Calibri"/>
              </a:rPr>
              <a:t>Démarrage : Le 10 annonce « </a:t>
            </a:r>
            <a:r>
              <a:rPr b="1" i="0" lang="fr-FR" sz="1400" u="none" cap="none" strike="noStrike">
                <a:solidFill>
                  <a:schemeClr val="dk1"/>
                </a:solidFill>
                <a:latin typeface="Calibri"/>
                <a:ea typeface="Calibri"/>
                <a:cs typeface="Calibri"/>
                <a:sym typeface="Calibri"/>
              </a:rPr>
              <a:t>JAPON</a:t>
            </a:r>
            <a:r>
              <a:rPr b="0" i="0" lang="fr-FR" sz="1400" u="none" cap="none" strike="noStrike">
                <a:solidFill>
                  <a:schemeClr val="dk1"/>
                </a:solidFill>
                <a:latin typeface="Calibri"/>
                <a:ea typeface="Calibri"/>
                <a:cs typeface="Calibri"/>
                <a:sym typeface="Calibri"/>
              </a:rPr>
              <a:t> », </a:t>
            </a:r>
            <a:r>
              <a:rPr b="1" i="0" lang="fr-FR" sz="1400" u="none" cap="none" strike="noStrike">
                <a:solidFill>
                  <a:schemeClr val="dk1"/>
                </a:solidFill>
                <a:latin typeface="Calibri"/>
                <a:ea typeface="Calibri"/>
                <a:cs typeface="Calibri"/>
                <a:sym typeface="Calibri"/>
              </a:rPr>
              <a:t>PERSONNE</a:t>
            </a:r>
            <a:r>
              <a:rPr b="0" i="0" lang="fr-FR" sz="1400" u="none" cap="none" strike="noStrike">
                <a:solidFill>
                  <a:schemeClr val="dk1"/>
                </a:solidFill>
                <a:latin typeface="Calibri"/>
                <a:ea typeface="Calibri"/>
                <a:cs typeface="Calibri"/>
                <a:sym typeface="Calibri"/>
              </a:rPr>
              <a:t> ne se positionne entre le 9 et le 10.  Le 9 donne le ballon au 10 qui joue alors au pied.</a:t>
            </a:r>
            <a:endParaRPr b="0" i="0" sz="1400" u="none" cap="none" strike="noStrike">
              <a:solidFill>
                <a:schemeClr val="dk1"/>
              </a:solidFill>
              <a:latin typeface="Arial"/>
              <a:ea typeface="Arial"/>
              <a:cs typeface="Arial"/>
              <a:sym typeface="Arial"/>
            </a:endParaRPr>
          </a:p>
          <a:p>
            <a:pPr indent="-228240" lvl="0" marL="228600" marR="0" rtl="0" algn="just">
              <a:lnSpc>
                <a:spcPct val="90000"/>
              </a:lnSpc>
              <a:spcBef>
                <a:spcPts val="1001"/>
              </a:spcBef>
              <a:spcAft>
                <a:spcPts val="0"/>
              </a:spcAft>
              <a:buClr>
                <a:srgbClr val="000000"/>
              </a:buClr>
              <a:buSzPts val="1500"/>
              <a:buFont typeface="Arial"/>
              <a:buChar char="•"/>
            </a:pPr>
            <a:r>
              <a:rPr b="0" i="0" lang="fr-FR" sz="1400" u="none" cap="none" strike="noStrike">
                <a:solidFill>
                  <a:schemeClr val="dk1"/>
                </a:solidFill>
                <a:latin typeface="Calibri"/>
                <a:ea typeface="Calibri"/>
                <a:cs typeface="Calibri"/>
                <a:sym typeface="Calibri"/>
              </a:rPr>
              <a:t>Les ¾  et avants non concernés par le ruck s’alignent derrière le 10. Ils  montent au jeu au pied du 10. Les avants devant le coup de pied sont remis en jeu et peuvent s’aligner en défense quand les joueurs derrière le coup de pied sont passés devant eux. </a:t>
            </a:r>
            <a:endParaRPr b="0" i="0" sz="1400" u="none" cap="none" strike="noStrike">
              <a:solidFill>
                <a:schemeClr val="dk1"/>
              </a:solidFill>
              <a:latin typeface="Arial"/>
              <a:ea typeface="Arial"/>
              <a:cs typeface="Arial"/>
              <a:sym typeface="Arial"/>
            </a:endParaRPr>
          </a:p>
          <a:p>
            <a:pPr indent="-228240" lvl="0" marL="228600" marR="0" rtl="0" algn="just">
              <a:lnSpc>
                <a:spcPct val="90000"/>
              </a:lnSpc>
              <a:spcBef>
                <a:spcPts val="1001"/>
              </a:spcBef>
              <a:spcAft>
                <a:spcPts val="0"/>
              </a:spcAft>
              <a:buClr>
                <a:srgbClr val="000000"/>
              </a:buClr>
              <a:buSzPts val="1500"/>
              <a:buFont typeface="Arial"/>
              <a:buChar char="•"/>
            </a:pPr>
            <a:r>
              <a:rPr b="0" i="0" lang="fr-FR" sz="1400" u="none" cap="none" strike="noStrike">
                <a:solidFill>
                  <a:schemeClr val="dk1"/>
                </a:solidFill>
                <a:latin typeface="Calibri"/>
                <a:ea typeface="Calibri"/>
                <a:cs typeface="Calibri"/>
                <a:sym typeface="Calibri"/>
              </a:rPr>
              <a:t>On demandera au joueur (joueur situé derrière le botteur au moment du jeu au pied) qui passe devant les joueurs hors-jeu (joueurs devant le botteur au moment du jeu au pied) de crier « </a:t>
            </a:r>
            <a:r>
              <a:rPr b="1" i="0" lang="fr-FR" sz="1400" u="none" cap="none" strike="noStrike">
                <a:solidFill>
                  <a:schemeClr val="dk1"/>
                </a:solidFill>
                <a:latin typeface="Calibri"/>
                <a:ea typeface="Calibri"/>
                <a:cs typeface="Calibri"/>
                <a:sym typeface="Calibri"/>
              </a:rPr>
              <a:t>EN JEU </a:t>
            </a:r>
            <a:r>
              <a:rPr b="0" i="0" lang="fr-FR" sz="1400" u="none" cap="none" strike="noStrike">
                <a:solidFill>
                  <a:schemeClr val="dk1"/>
                </a:solidFill>
                <a:latin typeface="Calibri"/>
                <a:ea typeface="Calibri"/>
                <a:cs typeface="Calibri"/>
                <a:sym typeface="Calibri"/>
              </a:rPr>
              <a:t>» Ce qui leur permettra de donner l’indication aux joueurs situé devant le jeu au pied et à l’arbitre d’indiquer que tout le monde peut défendre. Les hors jeu (devant le botteur)qu’ils sont remis en jeu et donc montent en ligne.  Avants et ¾ montent sur une même ligne (sauf le 10 l’ailier côté opposé du jeu au pied et le 8 qui restent sur le 3</a:t>
            </a:r>
            <a:r>
              <a:rPr b="0" baseline="30000" i="0" lang="fr-FR" sz="1400" u="none" cap="none" strike="noStrike">
                <a:solidFill>
                  <a:schemeClr val="dk1"/>
                </a:solidFill>
                <a:latin typeface="Calibri"/>
                <a:ea typeface="Calibri"/>
                <a:cs typeface="Calibri"/>
                <a:sym typeface="Calibri"/>
              </a:rPr>
              <a:t>ème</a:t>
            </a:r>
            <a:r>
              <a:rPr b="0" i="0" lang="fr-FR" sz="1400" u="none" cap="none" strike="noStrike">
                <a:solidFill>
                  <a:schemeClr val="dk1"/>
                </a:solidFill>
                <a:latin typeface="Calibri"/>
                <a:ea typeface="Calibri"/>
                <a:cs typeface="Calibri"/>
                <a:sym typeface="Calibri"/>
              </a:rPr>
              <a:t> rideau. </a:t>
            </a:r>
            <a:endParaRPr b="0" i="0" sz="1400" u="none" cap="none" strike="noStrike">
              <a:solidFill>
                <a:schemeClr val="dk1"/>
              </a:solidFill>
              <a:latin typeface="Arial"/>
              <a:ea typeface="Arial"/>
              <a:cs typeface="Arial"/>
              <a:sym typeface="Arial"/>
            </a:endParaRPr>
          </a:p>
          <a:p>
            <a:pPr indent="-228240" lvl="0" marL="228600" marR="0" rtl="0" algn="just">
              <a:lnSpc>
                <a:spcPct val="90000"/>
              </a:lnSpc>
              <a:spcBef>
                <a:spcPts val="1001"/>
              </a:spcBef>
              <a:spcAft>
                <a:spcPts val="0"/>
              </a:spcAft>
              <a:buClr>
                <a:srgbClr val="000000"/>
              </a:buClr>
              <a:buSzPts val="1500"/>
              <a:buFont typeface="Arial"/>
              <a:buChar char="•"/>
            </a:pPr>
            <a:r>
              <a:rPr b="0" i="0" lang="fr-FR" sz="1400" u="none" cap="none" strike="noStrike">
                <a:solidFill>
                  <a:schemeClr val="dk1"/>
                </a:solidFill>
                <a:latin typeface="Calibri"/>
                <a:ea typeface="Calibri"/>
                <a:cs typeface="Calibri"/>
                <a:sym typeface="Calibri"/>
              </a:rPr>
              <a:t>On demandera au joueur en jeu le plus proche du point de chute du ballon de venir mettre la pression sur le joueur adverse . (N’importe quel poste). Il devra annoncer « </a:t>
            </a:r>
            <a:r>
              <a:rPr b="1" i="0" lang="fr-FR" sz="1400" u="none" cap="none" strike="noStrike">
                <a:solidFill>
                  <a:schemeClr val="dk1"/>
                </a:solidFill>
                <a:latin typeface="Calibri"/>
                <a:ea typeface="Calibri"/>
                <a:cs typeface="Calibri"/>
                <a:sym typeface="Calibri"/>
              </a:rPr>
              <a:t>J’AI</a:t>
            </a:r>
            <a:r>
              <a:rPr b="0" i="0" lang="fr-FR" sz="1400" u="none" cap="none" strike="noStrike">
                <a:solidFill>
                  <a:schemeClr val="dk1"/>
                </a:solidFill>
                <a:latin typeface="Calibri"/>
                <a:ea typeface="Calibri"/>
                <a:cs typeface="Calibri"/>
                <a:sym typeface="Calibri"/>
              </a:rPr>
              <a:t> » bien en avance pour que tous ses coéquipiers soient informés.</a:t>
            </a:r>
            <a:endParaRPr b="0" i="0" sz="1400" u="none" cap="none" strike="noStrike">
              <a:solidFill>
                <a:schemeClr val="dk1"/>
              </a:solidFill>
              <a:latin typeface="Arial"/>
              <a:ea typeface="Arial"/>
              <a:cs typeface="Arial"/>
              <a:sym typeface="Arial"/>
            </a:endParaRPr>
          </a:p>
          <a:p>
            <a:pPr indent="-228240" lvl="0" marL="228600" marR="0" rtl="0" algn="just">
              <a:lnSpc>
                <a:spcPct val="90000"/>
              </a:lnSpc>
              <a:spcBef>
                <a:spcPts val="1001"/>
              </a:spcBef>
              <a:spcAft>
                <a:spcPts val="0"/>
              </a:spcAft>
              <a:buClr>
                <a:srgbClr val="000000"/>
              </a:buClr>
              <a:buSzPts val="1500"/>
              <a:buFont typeface="Arial"/>
              <a:buChar char="•"/>
            </a:pPr>
            <a:r>
              <a:rPr b="0" i="0" lang="fr-FR" sz="1400" u="none" cap="none" strike="noStrike">
                <a:solidFill>
                  <a:schemeClr val="dk1"/>
                </a:solidFill>
                <a:latin typeface="Calibri"/>
                <a:ea typeface="Calibri"/>
                <a:cs typeface="Calibri"/>
                <a:sym typeface="Calibri"/>
              </a:rPr>
              <a:t>Le 3ème ligne centre, le 10 et l’ailier coté ouvert assurent la couverture du 3ème rideau après le jeu au pied du 10. Le demi de mêlée assure la couverture du deuxième rideau.</a:t>
            </a:r>
            <a:endParaRPr b="0" i="0" sz="1400" u="none" cap="none" strike="noStrike">
              <a:solidFill>
                <a:schemeClr val="dk1"/>
              </a:solidFill>
              <a:latin typeface="Arial"/>
              <a:ea typeface="Arial"/>
              <a:cs typeface="Arial"/>
              <a:sym typeface="Arial"/>
            </a:endParaRPr>
          </a:p>
          <a:p>
            <a:pPr indent="-228240" lvl="0" marL="228600" marR="0" rtl="0" algn="just">
              <a:lnSpc>
                <a:spcPct val="90000"/>
              </a:lnSpc>
              <a:spcBef>
                <a:spcPts val="1001"/>
              </a:spcBef>
              <a:spcAft>
                <a:spcPts val="0"/>
              </a:spcAft>
              <a:buClr>
                <a:srgbClr val="000000"/>
              </a:buClr>
              <a:buSzPts val="1500"/>
              <a:buFont typeface="Arial"/>
              <a:buChar char="•"/>
            </a:pPr>
            <a:r>
              <a:rPr b="0" i="0" lang="fr-FR" sz="1400" u="none" cap="none" strike="noStrike">
                <a:solidFill>
                  <a:schemeClr val="dk1"/>
                </a:solidFill>
                <a:latin typeface="Calibri"/>
                <a:ea typeface="Calibri"/>
                <a:cs typeface="Calibri"/>
                <a:sym typeface="Calibri"/>
              </a:rPr>
              <a:t>Donc 1 joueur à la récupération. Une ligne défensive de 10  joueurs. Le demi de mêlée couvre le 2ème rideau axe du ballon et le 3ème ligne, le 10 et l’ailier se partagent le 3ème rideau. </a:t>
            </a:r>
            <a:endParaRPr b="0" i="0" sz="1400" u="none" cap="none" strike="noStrike">
              <a:solidFill>
                <a:schemeClr val="dk1"/>
              </a:solidFill>
              <a:latin typeface="Arial"/>
              <a:ea typeface="Arial"/>
              <a:cs typeface="Arial"/>
              <a:sym typeface="Arial"/>
            </a:endParaRPr>
          </a:p>
        </p:txBody>
      </p:sp>
      <p:sp>
        <p:nvSpPr>
          <p:cNvPr id="225" name="Google Shape;225;p3"/>
          <p:cNvSpPr/>
          <p:nvPr/>
        </p:nvSpPr>
        <p:spPr>
          <a:xfrm>
            <a:off x="127080" y="2189160"/>
            <a:ext cx="5182920" cy="4200120"/>
          </a:xfrm>
          <a:prstGeom prst="rect">
            <a:avLst/>
          </a:prstGeom>
          <a:solidFill>
            <a:srgbClr val="A8D08C"/>
          </a:solidFill>
          <a:ln cap="flat" cmpd="sng" w="25400">
            <a:solidFill>
              <a:srgbClr val="517E3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226" name="Google Shape;226;p3"/>
          <p:cNvCxnSpPr/>
          <p:nvPr/>
        </p:nvCxnSpPr>
        <p:spPr>
          <a:xfrm>
            <a:off x="505440" y="1984320"/>
            <a:ext cx="360" cy="4975560"/>
          </a:xfrm>
          <a:prstGeom prst="straightConnector1">
            <a:avLst/>
          </a:prstGeom>
          <a:noFill/>
          <a:ln cap="flat" cmpd="sng" w="28425">
            <a:solidFill>
              <a:schemeClr val="lt1"/>
            </a:solidFill>
            <a:prstDash val="solid"/>
            <a:round/>
            <a:headEnd len="sm" w="sm" type="none"/>
            <a:tailEnd len="sm" w="sm" type="none"/>
          </a:ln>
        </p:spPr>
      </p:cxnSp>
      <p:sp>
        <p:nvSpPr>
          <p:cNvPr id="227" name="Google Shape;227;p3"/>
          <p:cNvSpPr/>
          <p:nvPr/>
        </p:nvSpPr>
        <p:spPr>
          <a:xfrm>
            <a:off x="1965960" y="2913480"/>
            <a:ext cx="1009440" cy="104724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Ruck</a:t>
            </a:r>
            <a:endParaRPr b="0" i="0" sz="1100" u="none" cap="none" strike="noStrike">
              <a:solidFill>
                <a:schemeClr val="dk1"/>
              </a:solidFill>
              <a:latin typeface="Arial"/>
              <a:ea typeface="Arial"/>
              <a:cs typeface="Arial"/>
              <a:sym typeface="Arial"/>
            </a:endParaRPr>
          </a:p>
        </p:txBody>
      </p:sp>
      <p:sp>
        <p:nvSpPr>
          <p:cNvPr id="228" name="Google Shape;228;p3"/>
          <p:cNvSpPr/>
          <p:nvPr/>
        </p:nvSpPr>
        <p:spPr>
          <a:xfrm>
            <a:off x="2223360" y="398844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9</a:t>
            </a:r>
            <a:endParaRPr b="0" i="0" sz="1100" u="none" cap="none" strike="noStrike">
              <a:solidFill>
                <a:schemeClr val="dk1"/>
              </a:solidFill>
              <a:latin typeface="Arial"/>
              <a:ea typeface="Arial"/>
              <a:cs typeface="Arial"/>
              <a:sym typeface="Arial"/>
            </a:endParaRPr>
          </a:p>
        </p:txBody>
      </p:sp>
      <p:sp>
        <p:nvSpPr>
          <p:cNvPr id="229" name="Google Shape;229;p3"/>
          <p:cNvSpPr/>
          <p:nvPr/>
        </p:nvSpPr>
        <p:spPr>
          <a:xfrm>
            <a:off x="2309760" y="523800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10</a:t>
            </a:r>
            <a:endParaRPr b="0" i="0" sz="1100" u="none" cap="none" strike="noStrike">
              <a:solidFill>
                <a:schemeClr val="dk1"/>
              </a:solidFill>
              <a:latin typeface="Arial"/>
              <a:ea typeface="Arial"/>
              <a:cs typeface="Arial"/>
              <a:sym typeface="Arial"/>
            </a:endParaRPr>
          </a:p>
        </p:txBody>
      </p:sp>
      <p:sp>
        <p:nvSpPr>
          <p:cNvPr id="230" name="Google Shape;230;p3"/>
          <p:cNvSpPr/>
          <p:nvPr/>
        </p:nvSpPr>
        <p:spPr>
          <a:xfrm>
            <a:off x="2455560" y="5115240"/>
            <a:ext cx="228240" cy="95040"/>
          </a:xfrm>
          <a:prstGeom prst="ellipse">
            <a:avLst/>
          </a:prstGeom>
          <a:solidFill>
            <a:schemeClr val="lt1"/>
          </a:solidFill>
          <a:ln cap="flat" cmpd="sng" w="254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1" name="Google Shape;231;p3"/>
          <p:cNvSpPr/>
          <p:nvPr/>
        </p:nvSpPr>
        <p:spPr>
          <a:xfrm rot="10800000">
            <a:off x="293760" y="2247480"/>
            <a:ext cx="2141280" cy="2962800"/>
          </a:xfrm>
          <a:custGeom>
            <a:rect b="b" l="l" r="r" t="t"/>
            <a:pathLst>
              <a:path extrusionOk="0" h="21600" w="21600">
                <a:moveTo>
                  <a:pt x="0" y="0"/>
                </a:moveTo>
                <a:lnTo>
                  <a:pt x="21600" y="21600"/>
                </a:lnTo>
              </a:path>
            </a:pathLst>
          </a:custGeom>
          <a:noFill/>
          <a:ln cap="flat" cmpd="sng" w="9525">
            <a:solidFill>
              <a:srgbClr val="FF0000"/>
            </a:solidFill>
            <a:prstDash val="solid"/>
            <a:round/>
            <a:headEnd len="sm" w="sm" type="none"/>
            <a:tailEnd len="med" w="med" type="triangle"/>
          </a:ln>
        </p:spPr>
      </p:sp>
      <p:pic>
        <p:nvPicPr>
          <p:cNvPr id="232" name="Google Shape;232;p3"/>
          <p:cNvPicPr preferRelativeResize="0"/>
          <p:nvPr/>
        </p:nvPicPr>
        <p:blipFill rotWithShape="1">
          <a:blip r:embed="rId3">
            <a:alphaModFix/>
          </a:blip>
          <a:srcRect b="0" l="0" r="0" t="0"/>
          <a:stretch/>
        </p:blipFill>
        <p:spPr>
          <a:xfrm>
            <a:off x="29160" y="91440"/>
            <a:ext cx="1275480" cy="1236600"/>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5" name="Shape 805"/>
        <p:cNvGrpSpPr/>
        <p:nvPr/>
      </p:nvGrpSpPr>
      <p:grpSpPr>
        <a:xfrm>
          <a:off x="0" y="0"/>
          <a:ext cx="0" cy="0"/>
          <a:chOff x="0" y="0"/>
          <a:chExt cx="0" cy="0"/>
        </a:xfrm>
      </p:grpSpPr>
      <p:sp>
        <p:nvSpPr>
          <p:cNvPr id="806" name="Google Shape;806;p30"/>
          <p:cNvSpPr txBox="1"/>
          <p:nvPr/>
        </p:nvSpPr>
        <p:spPr>
          <a:xfrm>
            <a:off x="838380" y="376200"/>
            <a:ext cx="10515240" cy="132516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4400"/>
              <a:buFont typeface="Arial"/>
              <a:buNone/>
            </a:pPr>
            <a:r>
              <a:rPr b="0" i="0" lang="fr-FR" sz="4400" u="none" cap="none" strike="noStrike">
                <a:solidFill>
                  <a:srgbClr val="000000"/>
                </a:solidFill>
                <a:latin typeface="Impact"/>
                <a:ea typeface="Impact"/>
                <a:cs typeface="Impact"/>
                <a:sym typeface="Impact"/>
              </a:rPr>
              <a:t>1000</a:t>
            </a:r>
            <a:endParaRPr b="0" i="0" sz="1400" u="none" cap="none" strike="noStrike">
              <a:solidFill>
                <a:srgbClr val="000000"/>
              </a:solidFill>
              <a:latin typeface="Arial"/>
              <a:ea typeface="Arial"/>
              <a:cs typeface="Arial"/>
              <a:sym typeface="Arial"/>
            </a:endParaRPr>
          </a:p>
        </p:txBody>
      </p:sp>
      <p:sp>
        <p:nvSpPr>
          <p:cNvPr id="807" name="Google Shape;807;p30"/>
          <p:cNvSpPr txBox="1"/>
          <p:nvPr/>
        </p:nvSpPr>
        <p:spPr>
          <a:xfrm>
            <a:off x="839880" y="1681200"/>
            <a:ext cx="2516760" cy="823680"/>
          </a:xfrm>
          <a:prstGeom prst="rect">
            <a:avLst/>
          </a:prstGeom>
          <a:noFill/>
          <a:ln>
            <a:noFill/>
          </a:ln>
        </p:spPr>
        <p:txBody>
          <a:bodyPr anchorCtr="0" anchor="t" bIns="0" lIns="0" spcFirstLastPara="1" rIns="0" wrap="square" tIns="0">
            <a:normAutofit/>
          </a:bodyPr>
          <a:lstStyle/>
          <a:p>
            <a:pPr indent="0" lvl="0" marL="0" marR="0" rtl="0" algn="l">
              <a:lnSpc>
                <a:spcPct val="100000"/>
              </a:lnSpc>
              <a:spcBef>
                <a:spcPts val="0"/>
              </a:spcBef>
              <a:spcAft>
                <a:spcPts val="0"/>
              </a:spcAft>
              <a:buClr>
                <a:srgbClr val="000000"/>
              </a:buClr>
              <a:buSzPts val="2604"/>
              <a:buFont typeface="Arial"/>
              <a:buNone/>
            </a:pPr>
            <a:r>
              <a:t/>
            </a:r>
            <a:endParaRPr b="0" i="0" sz="2604" u="none" cap="none" strike="noStrike">
              <a:solidFill>
                <a:srgbClr val="000000"/>
              </a:solidFill>
              <a:latin typeface="Calibri"/>
              <a:ea typeface="Calibri"/>
              <a:cs typeface="Calibri"/>
              <a:sym typeface="Calibri"/>
            </a:endParaRPr>
          </a:p>
        </p:txBody>
      </p:sp>
      <p:sp>
        <p:nvSpPr>
          <p:cNvPr id="808" name="Google Shape;808;p30"/>
          <p:cNvSpPr txBox="1"/>
          <p:nvPr/>
        </p:nvSpPr>
        <p:spPr>
          <a:xfrm>
            <a:off x="3483000" y="1681200"/>
            <a:ext cx="2516760" cy="823680"/>
          </a:xfrm>
          <a:prstGeom prst="rect">
            <a:avLst/>
          </a:prstGeom>
          <a:noFill/>
          <a:ln>
            <a:noFill/>
          </a:ln>
        </p:spPr>
        <p:txBody>
          <a:bodyPr anchorCtr="0" anchor="t" bIns="0" lIns="0" spcFirstLastPara="1" rIns="0" wrap="square" tIns="0">
            <a:normAutofit/>
          </a:bodyPr>
          <a:lstStyle/>
          <a:p>
            <a:pPr indent="0" lvl="0" marL="0" marR="0" rtl="0" algn="l">
              <a:lnSpc>
                <a:spcPct val="100000"/>
              </a:lnSpc>
              <a:spcBef>
                <a:spcPts val="0"/>
              </a:spcBef>
              <a:spcAft>
                <a:spcPts val="0"/>
              </a:spcAft>
              <a:buClr>
                <a:srgbClr val="000000"/>
              </a:buClr>
              <a:buSzPts val="2604"/>
              <a:buFont typeface="Arial"/>
              <a:buNone/>
            </a:pPr>
            <a:r>
              <a:t/>
            </a:r>
            <a:endParaRPr b="0" i="0" sz="2604" u="none" cap="none" strike="noStrike">
              <a:solidFill>
                <a:srgbClr val="000000"/>
              </a:solidFill>
              <a:latin typeface="Calibri"/>
              <a:ea typeface="Calibri"/>
              <a:cs typeface="Calibri"/>
              <a:sym typeface="Calibri"/>
            </a:endParaRPr>
          </a:p>
        </p:txBody>
      </p:sp>
      <p:sp>
        <p:nvSpPr>
          <p:cNvPr id="809" name="Google Shape;809;p30"/>
          <p:cNvSpPr txBox="1"/>
          <p:nvPr/>
        </p:nvSpPr>
        <p:spPr>
          <a:xfrm>
            <a:off x="468000" y="1690200"/>
            <a:ext cx="5580000" cy="4801680"/>
          </a:xfrm>
          <a:prstGeom prst="rect">
            <a:avLst/>
          </a:prstGeom>
          <a:solidFill>
            <a:srgbClr val="C5E0B4"/>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sp>
        <p:nvSpPr>
          <p:cNvPr id="810" name="Google Shape;810;p30"/>
          <p:cNvSpPr/>
          <p:nvPr/>
        </p:nvSpPr>
        <p:spPr>
          <a:xfrm>
            <a:off x="1032120" y="2321280"/>
            <a:ext cx="1127880" cy="9903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Ruck</a:t>
            </a:r>
            <a:endParaRPr b="0" i="0" sz="1100" u="none" cap="none" strike="noStrike">
              <a:solidFill>
                <a:schemeClr val="dk1"/>
              </a:solidFill>
              <a:latin typeface="Arial"/>
              <a:ea typeface="Arial"/>
              <a:cs typeface="Arial"/>
              <a:sym typeface="Arial"/>
            </a:endParaRPr>
          </a:p>
        </p:txBody>
      </p:sp>
      <p:sp>
        <p:nvSpPr>
          <p:cNvPr id="811" name="Google Shape;811;p30"/>
          <p:cNvSpPr/>
          <p:nvPr/>
        </p:nvSpPr>
        <p:spPr>
          <a:xfrm>
            <a:off x="1600200" y="3455640"/>
            <a:ext cx="631800" cy="55980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Tête</a:t>
            </a:r>
            <a:endParaRPr b="0" i="0" sz="1100" u="none" cap="none" strike="noStrike">
              <a:solidFill>
                <a:schemeClr val="dk1"/>
              </a:solidFill>
              <a:latin typeface="Arial"/>
              <a:ea typeface="Arial"/>
              <a:cs typeface="Arial"/>
              <a:sym typeface="Arial"/>
            </a:endParaRPr>
          </a:p>
        </p:txBody>
      </p:sp>
      <p:sp>
        <p:nvSpPr>
          <p:cNvPr id="812" name="Google Shape;812;p30"/>
          <p:cNvSpPr/>
          <p:nvPr/>
        </p:nvSpPr>
        <p:spPr>
          <a:xfrm>
            <a:off x="2119680" y="3462480"/>
            <a:ext cx="291240" cy="166680"/>
          </a:xfrm>
          <a:prstGeom prst="ellipse">
            <a:avLst/>
          </a:prstGeom>
          <a:solidFill>
            <a:schemeClr val="lt1"/>
          </a:solidFill>
          <a:ln cap="flat" cmpd="sng" w="254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3" name="Google Shape;813;p30"/>
          <p:cNvSpPr/>
          <p:nvPr/>
        </p:nvSpPr>
        <p:spPr>
          <a:xfrm>
            <a:off x="1233000" y="403200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Avt</a:t>
            </a:r>
            <a:endParaRPr b="0" i="0" sz="1100" u="none" cap="none" strike="noStrike">
              <a:solidFill>
                <a:schemeClr val="dk1"/>
              </a:solidFill>
              <a:latin typeface="Arial"/>
              <a:ea typeface="Arial"/>
              <a:cs typeface="Arial"/>
              <a:sym typeface="Arial"/>
            </a:endParaRPr>
          </a:p>
        </p:txBody>
      </p:sp>
      <p:sp>
        <p:nvSpPr>
          <p:cNvPr id="814" name="Google Shape;814;p30"/>
          <p:cNvSpPr/>
          <p:nvPr/>
        </p:nvSpPr>
        <p:spPr>
          <a:xfrm>
            <a:off x="1953000" y="401580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Avt</a:t>
            </a:r>
            <a:endParaRPr b="0" i="0" sz="1100" u="none" cap="none" strike="noStrike">
              <a:solidFill>
                <a:schemeClr val="dk1"/>
              </a:solidFill>
              <a:latin typeface="Arial"/>
              <a:ea typeface="Arial"/>
              <a:cs typeface="Arial"/>
              <a:sym typeface="Arial"/>
            </a:endParaRPr>
          </a:p>
        </p:txBody>
      </p:sp>
      <p:sp>
        <p:nvSpPr>
          <p:cNvPr id="815" name="Google Shape;815;p30"/>
          <p:cNvSpPr/>
          <p:nvPr/>
        </p:nvSpPr>
        <p:spPr>
          <a:xfrm>
            <a:off x="2096280" y="2088000"/>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rPr b="0" i="0" lang="fr-FR" sz="1100" u="none" cap="none" strike="noStrike">
                <a:solidFill>
                  <a:srgbClr val="222A35"/>
                </a:solidFill>
                <a:latin typeface="Calibri"/>
                <a:ea typeface="Calibri"/>
                <a:cs typeface="Calibri"/>
                <a:sym typeface="Calibri"/>
              </a:rPr>
              <a:t>R</a:t>
            </a:r>
            <a:endParaRPr b="0" i="0" sz="1100" u="none" cap="none" strike="noStrike">
              <a:solidFill>
                <a:schemeClr val="dk1"/>
              </a:solidFill>
              <a:latin typeface="Arial"/>
              <a:ea typeface="Arial"/>
              <a:cs typeface="Arial"/>
              <a:sym typeface="Arial"/>
            </a:endParaRPr>
          </a:p>
        </p:txBody>
      </p:sp>
      <p:sp>
        <p:nvSpPr>
          <p:cNvPr id="816" name="Google Shape;816;p30"/>
          <p:cNvSpPr/>
          <p:nvPr/>
        </p:nvSpPr>
        <p:spPr>
          <a:xfrm>
            <a:off x="2744280" y="2088000"/>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rPr b="0" i="0" lang="fr-FR" sz="1100" u="none" cap="none" strike="noStrike">
                <a:solidFill>
                  <a:srgbClr val="222A35"/>
                </a:solidFill>
                <a:latin typeface="Calibri"/>
                <a:ea typeface="Calibri"/>
                <a:cs typeface="Calibri"/>
                <a:sym typeface="Calibri"/>
              </a:rPr>
              <a:t>I</a:t>
            </a:r>
            <a:endParaRPr b="0" i="0" sz="1100" u="none" cap="none" strike="noStrike">
              <a:solidFill>
                <a:schemeClr val="dk1"/>
              </a:solidFill>
              <a:latin typeface="Arial"/>
              <a:ea typeface="Arial"/>
              <a:cs typeface="Arial"/>
              <a:sym typeface="Arial"/>
            </a:endParaRPr>
          </a:p>
        </p:txBody>
      </p:sp>
      <p:sp>
        <p:nvSpPr>
          <p:cNvPr id="817" name="Google Shape;817;p30"/>
          <p:cNvSpPr/>
          <p:nvPr/>
        </p:nvSpPr>
        <p:spPr>
          <a:xfrm>
            <a:off x="3392280" y="2149200"/>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rPr b="0" i="0" lang="fr-FR" sz="1100" u="none" cap="none" strike="noStrike">
                <a:solidFill>
                  <a:srgbClr val="222A35"/>
                </a:solidFill>
                <a:latin typeface="Calibri"/>
                <a:ea typeface="Calibri"/>
                <a:cs typeface="Calibri"/>
                <a:sym typeface="Calibri"/>
              </a:rPr>
              <a:t>P</a:t>
            </a:r>
            <a:endParaRPr b="0" i="0" sz="1100" u="none" cap="none" strike="noStrike">
              <a:solidFill>
                <a:schemeClr val="dk1"/>
              </a:solidFill>
              <a:latin typeface="Arial"/>
              <a:ea typeface="Arial"/>
              <a:cs typeface="Arial"/>
              <a:sym typeface="Arial"/>
            </a:endParaRPr>
          </a:p>
        </p:txBody>
      </p:sp>
      <p:sp>
        <p:nvSpPr>
          <p:cNvPr id="818" name="Google Shape;818;p30"/>
          <p:cNvSpPr/>
          <p:nvPr/>
        </p:nvSpPr>
        <p:spPr>
          <a:xfrm flipH="1" rot="10800000">
            <a:off x="2040480" y="3024000"/>
            <a:ext cx="298440" cy="552960"/>
          </a:xfrm>
          <a:custGeom>
            <a:rect b="b" l="l" r="r" t="t"/>
            <a:pathLst>
              <a:path extrusionOk="0" h="21600" w="21600">
                <a:moveTo>
                  <a:pt x="0" y="0"/>
                </a:moveTo>
                <a:lnTo>
                  <a:pt x="21600" y="21600"/>
                </a:lnTo>
              </a:path>
            </a:pathLst>
          </a:custGeom>
          <a:noFill/>
          <a:ln cap="flat" cmpd="sng" w="9525">
            <a:solidFill>
              <a:srgbClr val="FF0000"/>
            </a:solidFill>
            <a:prstDash val="solid"/>
            <a:round/>
            <a:headEnd len="sm" w="sm" type="none"/>
            <a:tailEnd len="med" w="med" type="triangle"/>
          </a:ln>
        </p:spPr>
      </p:sp>
      <p:sp>
        <p:nvSpPr>
          <p:cNvPr id="819" name="Google Shape;819;p30"/>
          <p:cNvSpPr txBox="1"/>
          <p:nvPr/>
        </p:nvSpPr>
        <p:spPr>
          <a:xfrm>
            <a:off x="6120000" y="1847880"/>
            <a:ext cx="5760000" cy="4560120"/>
          </a:xfrm>
          <a:prstGeom prst="rect">
            <a:avLst/>
          </a:prstGeom>
          <a:noFill/>
          <a:ln>
            <a:noFill/>
          </a:ln>
        </p:spPr>
        <p:txBody>
          <a:bodyPr anchorCtr="0" anchor="t" bIns="45000" lIns="90000" spcFirstLastPara="1" rIns="90000" wrap="square" tIns="45000">
            <a:noAutofit/>
          </a:bodyPr>
          <a:lstStyle/>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demi de mêlée annonce  « </a:t>
            </a:r>
            <a:r>
              <a:rPr b="1" i="0" lang="fr-FR" sz="1500" u="none" cap="none" strike="noStrike">
                <a:solidFill>
                  <a:schemeClr val="dk1"/>
                </a:solidFill>
                <a:latin typeface="Calibri"/>
                <a:ea typeface="Calibri"/>
                <a:cs typeface="Calibri"/>
                <a:sym typeface="Calibri"/>
              </a:rPr>
              <a:t>1000</a:t>
            </a:r>
            <a:r>
              <a:rPr b="0" i="0" lang="fr-FR" sz="1500" u="none" cap="none" strike="noStrike">
                <a:solidFill>
                  <a:schemeClr val="dk1"/>
                </a:solidFill>
                <a:latin typeface="Calibri"/>
                <a:ea typeface="Calibri"/>
                <a:cs typeface="Calibri"/>
                <a:sym typeface="Calibri"/>
              </a:rPr>
              <a:t> ». </a:t>
            </a:r>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Un groupe de 3 avant se forme autour du ruck. Un joueur s’annonce « </a:t>
            </a:r>
            <a:r>
              <a:rPr b="1" i="0" lang="fr-FR" sz="1500" u="none" cap="none" strike="noStrike">
                <a:solidFill>
                  <a:schemeClr val="dk1"/>
                </a:solidFill>
                <a:latin typeface="Calibri"/>
                <a:ea typeface="Calibri"/>
                <a:cs typeface="Calibri"/>
                <a:sym typeface="Calibri"/>
              </a:rPr>
              <a:t>tête</a:t>
            </a:r>
            <a:r>
              <a:rPr b="0" i="0" lang="fr-FR" sz="1500" u="none" cap="none" strike="noStrike">
                <a:solidFill>
                  <a:schemeClr val="dk1"/>
                </a:solidFill>
                <a:latin typeface="Calibri"/>
                <a:ea typeface="Calibri"/>
                <a:cs typeface="Calibri"/>
                <a:sym typeface="Calibri"/>
              </a:rPr>
              <a:t> » et se saisit du ballon, ses deux soutiens derrière. (Ceux-ci sont quasi collés à lui mais ne le touchent pas).</a:t>
            </a:r>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joueur </a:t>
            </a:r>
            <a:r>
              <a:rPr b="1" i="0" lang="fr-FR" sz="1500" u="none" cap="none" strike="noStrike">
                <a:solidFill>
                  <a:schemeClr val="dk1"/>
                </a:solidFill>
                <a:latin typeface="Calibri"/>
                <a:ea typeface="Calibri"/>
                <a:cs typeface="Calibri"/>
                <a:sym typeface="Calibri"/>
              </a:rPr>
              <a:t>tête</a:t>
            </a:r>
            <a:r>
              <a:rPr b="0" i="0" lang="fr-FR" sz="1500" u="none" cap="none" strike="noStrike">
                <a:solidFill>
                  <a:schemeClr val="dk1"/>
                </a:solidFill>
                <a:latin typeface="Calibri"/>
                <a:ea typeface="Calibri"/>
                <a:cs typeface="Calibri"/>
                <a:sym typeface="Calibri"/>
              </a:rPr>
              <a:t> avance d’un ou deux pas et se bloque, elle attend que les joueurs adverses arrivent à son contact. Ce joueur doit rester debout.</a:t>
            </a:r>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Au moment du contact les joueurs soutien viennent soutenir leur coéquipier pour former un maul. Le joueur soutien extérieur arrache le ballon pour l’éloigner.</a:t>
            </a:r>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Une fois le maul créé, les autres joueurs de devant viennent se lier pour faire avancer le maul. </a:t>
            </a:r>
            <a:endParaRPr b="0" i="0" sz="1500" u="none" cap="none" strike="noStrike">
              <a:solidFill>
                <a:srgbClr val="00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rPr b="0" i="0" lang="fr-FR" sz="1500" u="none" cap="none" strike="noStrike">
                <a:solidFill>
                  <a:schemeClr val="dk1"/>
                </a:solidFill>
                <a:latin typeface="Calibri"/>
                <a:ea typeface="Calibri"/>
                <a:cs typeface="Calibri"/>
                <a:sym typeface="Calibri"/>
              </a:rPr>
              <a:t>L’objectif est de resserrer la défense en créant des zones d’affrontements proches.</a:t>
            </a:r>
            <a:endParaRPr b="0" i="0" sz="1500" u="none" cap="none" strike="noStrike">
              <a:solidFill>
                <a:srgbClr val="00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rPr b="0" i="0" lang="fr-FR" sz="1500" u="none" cap="none" strike="noStrike">
                <a:solidFill>
                  <a:schemeClr val="dk1"/>
                </a:solidFill>
                <a:latin typeface="Calibri"/>
                <a:ea typeface="Calibri"/>
                <a:cs typeface="Calibri"/>
                <a:sym typeface="Calibri"/>
              </a:rPr>
              <a:t>On utilisera  cette combinaison lorsque l’équipe en face se replacera vite et automatiquement sur l’extérieur, et qu’on sera plus dense qu’eux devant. </a:t>
            </a:r>
            <a:endParaRPr b="0" i="0" sz="1500" u="none" cap="none" strike="noStrike">
              <a:solidFill>
                <a:srgbClr val="000000"/>
              </a:solidFill>
              <a:latin typeface="Calibri"/>
              <a:ea typeface="Calibri"/>
              <a:cs typeface="Calibri"/>
              <a:sym typeface="Calibri"/>
            </a:endParaRPr>
          </a:p>
        </p:txBody>
      </p:sp>
      <p:pic>
        <p:nvPicPr>
          <p:cNvPr id="820" name="Google Shape;820;p30"/>
          <p:cNvPicPr preferRelativeResize="0"/>
          <p:nvPr/>
        </p:nvPicPr>
        <p:blipFill rotWithShape="1">
          <a:blip r:embed="rId3">
            <a:alphaModFix/>
          </a:blip>
          <a:srcRect b="0" l="0" r="0" t="0"/>
          <a:stretch/>
        </p:blipFill>
        <p:spPr>
          <a:xfrm>
            <a:off x="80100" y="9603"/>
            <a:ext cx="1275480" cy="1236600"/>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4" name="Shape 824"/>
        <p:cNvGrpSpPr/>
        <p:nvPr/>
      </p:nvGrpSpPr>
      <p:grpSpPr>
        <a:xfrm>
          <a:off x="0" y="0"/>
          <a:ext cx="0" cy="0"/>
          <a:chOff x="0" y="0"/>
          <a:chExt cx="0" cy="0"/>
        </a:xfrm>
      </p:grpSpPr>
      <p:sp>
        <p:nvSpPr>
          <p:cNvPr id="825" name="Google Shape;825;p31"/>
          <p:cNvSpPr txBox="1"/>
          <p:nvPr/>
        </p:nvSpPr>
        <p:spPr>
          <a:xfrm>
            <a:off x="838380" y="365040"/>
            <a:ext cx="10515240" cy="1325160"/>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rgbClr val="000000"/>
              </a:buClr>
              <a:buSzPts val="4400"/>
              <a:buFont typeface="Arial"/>
              <a:buNone/>
            </a:pPr>
            <a:r>
              <a:rPr b="0" i="0" lang="fr-FR" sz="4400" u="none" cap="none" strike="noStrike">
                <a:solidFill>
                  <a:srgbClr val="000000"/>
                </a:solidFill>
                <a:latin typeface="Impact"/>
                <a:ea typeface="Impact"/>
                <a:cs typeface="Impact"/>
                <a:sym typeface="Impact"/>
              </a:rPr>
              <a:t>100</a:t>
            </a:r>
            <a:endParaRPr b="0" i="0" sz="1400" u="none" cap="none" strike="noStrike">
              <a:solidFill>
                <a:srgbClr val="000000"/>
              </a:solidFill>
              <a:latin typeface="Arial"/>
              <a:ea typeface="Arial"/>
              <a:cs typeface="Arial"/>
              <a:sym typeface="Arial"/>
            </a:endParaRPr>
          </a:p>
        </p:txBody>
      </p:sp>
      <p:sp>
        <p:nvSpPr>
          <p:cNvPr id="826" name="Google Shape;826;p31"/>
          <p:cNvSpPr txBox="1"/>
          <p:nvPr/>
        </p:nvSpPr>
        <p:spPr>
          <a:xfrm>
            <a:off x="839880" y="1681200"/>
            <a:ext cx="5157360" cy="82368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rgbClr val="000000"/>
              </a:buClr>
              <a:buSzPts val="2800"/>
              <a:buFont typeface="Arial"/>
              <a:buNone/>
            </a:pPr>
            <a:r>
              <a:t/>
            </a:r>
            <a:endParaRPr b="0" i="0" sz="2800" u="none" cap="none" strike="noStrike">
              <a:solidFill>
                <a:srgbClr val="000000"/>
              </a:solidFill>
              <a:latin typeface="Calibri"/>
              <a:ea typeface="Calibri"/>
              <a:cs typeface="Calibri"/>
              <a:sym typeface="Calibri"/>
            </a:endParaRPr>
          </a:p>
        </p:txBody>
      </p:sp>
      <p:sp>
        <p:nvSpPr>
          <p:cNvPr id="827" name="Google Shape;827;p31"/>
          <p:cNvSpPr txBox="1"/>
          <p:nvPr/>
        </p:nvSpPr>
        <p:spPr>
          <a:xfrm>
            <a:off x="839880" y="2505240"/>
            <a:ext cx="5157360" cy="368424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800"/>
              <a:buFont typeface="Arial"/>
              <a:buNone/>
            </a:pPr>
            <a:r>
              <a:t/>
            </a:r>
            <a:endParaRPr b="0" i="0" sz="2800" u="none" cap="none" strike="noStrike">
              <a:solidFill>
                <a:srgbClr val="000000"/>
              </a:solidFill>
              <a:latin typeface="Calibri"/>
              <a:ea typeface="Calibri"/>
              <a:cs typeface="Calibri"/>
              <a:sym typeface="Calibri"/>
            </a:endParaRPr>
          </a:p>
        </p:txBody>
      </p:sp>
      <p:sp>
        <p:nvSpPr>
          <p:cNvPr id="828" name="Google Shape;828;p31"/>
          <p:cNvSpPr txBox="1"/>
          <p:nvPr/>
        </p:nvSpPr>
        <p:spPr>
          <a:xfrm>
            <a:off x="6122700" y="1976415"/>
            <a:ext cx="5818288" cy="3980632"/>
          </a:xfrm>
          <a:prstGeom prst="rect">
            <a:avLst/>
          </a:prstGeom>
          <a:noFill/>
          <a:ln>
            <a:noFill/>
          </a:ln>
        </p:spPr>
        <p:txBody>
          <a:bodyPr anchorCtr="0" anchor="t" bIns="45700" lIns="91425" spcFirstLastPara="1" rIns="91425" wrap="square" tIns="45700">
            <a:noAutofit/>
          </a:bodyPr>
          <a:lstStyle/>
          <a:p>
            <a:pPr indent="-324000" lvl="0" marL="432000" marR="0" rtl="0" algn="just">
              <a:lnSpc>
                <a:spcPct val="100000"/>
              </a:lnSpc>
              <a:spcBef>
                <a:spcPts val="0"/>
              </a:spcBef>
              <a:spcAft>
                <a:spcPts val="0"/>
              </a:spcAft>
              <a:buClr>
                <a:srgbClr val="000000"/>
              </a:buClr>
              <a:buSzPts val="630"/>
              <a:buFont typeface="Noto Sans Symbols"/>
              <a:buChar char="●"/>
            </a:pPr>
            <a:r>
              <a:rPr b="0" i="0" lang="fr-FR" sz="1500" u="none" cap="none" strike="noStrike">
                <a:solidFill>
                  <a:srgbClr val="000000"/>
                </a:solidFill>
                <a:latin typeface="Calibri"/>
                <a:ea typeface="Calibri"/>
                <a:cs typeface="Calibri"/>
                <a:sym typeface="Calibri"/>
              </a:rPr>
              <a:t>Le demi de mêlée annonce  « </a:t>
            </a:r>
            <a:r>
              <a:rPr b="1" i="0" lang="fr-FR" sz="1500" u="none" cap="none" strike="noStrike">
                <a:solidFill>
                  <a:srgbClr val="000000"/>
                </a:solidFill>
                <a:latin typeface="Calibri"/>
                <a:ea typeface="Calibri"/>
                <a:cs typeface="Calibri"/>
                <a:sym typeface="Calibri"/>
              </a:rPr>
              <a:t>100</a:t>
            </a:r>
            <a:r>
              <a:rPr b="0" i="0" lang="fr-FR" sz="1500" u="none" cap="none" strike="noStrike">
                <a:solidFill>
                  <a:srgbClr val="000000"/>
                </a:solidFill>
                <a:latin typeface="Calibri"/>
                <a:ea typeface="Calibri"/>
                <a:cs typeface="Calibri"/>
                <a:sym typeface="Calibri"/>
              </a:rPr>
              <a:t> ». </a:t>
            </a:r>
            <a:endParaRPr/>
          </a:p>
          <a:p>
            <a:pPr indent="-324000" lvl="0" marL="432000" marR="0" rtl="0" algn="just">
              <a:lnSpc>
                <a:spcPct val="100000"/>
              </a:lnSpc>
              <a:spcBef>
                <a:spcPts val="0"/>
              </a:spcBef>
              <a:spcAft>
                <a:spcPts val="0"/>
              </a:spcAft>
              <a:buClr>
                <a:srgbClr val="000000"/>
              </a:buClr>
              <a:buSzPts val="630"/>
              <a:buFont typeface="Noto Sans Symbols"/>
              <a:buChar char="●"/>
            </a:pPr>
            <a:r>
              <a:rPr b="0" i="0" lang="fr-FR" sz="1500" u="none" cap="none" strike="noStrike">
                <a:solidFill>
                  <a:srgbClr val="000000"/>
                </a:solidFill>
                <a:latin typeface="Calibri"/>
                <a:ea typeface="Calibri"/>
                <a:cs typeface="Calibri"/>
                <a:sym typeface="Calibri"/>
              </a:rPr>
              <a:t>Un groupe de 3 avant se forme autour du ruck.</a:t>
            </a:r>
            <a:endParaRPr/>
          </a:p>
          <a:p>
            <a:pPr indent="-324000" lvl="0" marL="432000" marR="0" rtl="0" algn="just">
              <a:lnSpc>
                <a:spcPct val="100000"/>
              </a:lnSpc>
              <a:spcBef>
                <a:spcPts val="0"/>
              </a:spcBef>
              <a:spcAft>
                <a:spcPts val="0"/>
              </a:spcAft>
              <a:buClr>
                <a:srgbClr val="000000"/>
              </a:buClr>
              <a:buSzPts val="630"/>
              <a:buFont typeface="Noto Sans Symbols"/>
              <a:buChar char="●"/>
            </a:pPr>
            <a:r>
              <a:rPr b="0" i="0" lang="fr-FR" sz="1500" u="none" cap="none" strike="noStrike">
                <a:solidFill>
                  <a:srgbClr val="000000"/>
                </a:solidFill>
                <a:latin typeface="Calibri"/>
                <a:ea typeface="Calibri"/>
                <a:cs typeface="Calibri"/>
                <a:sym typeface="Calibri"/>
              </a:rPr>
              <a:t>Une joueuse s’annonce « </a:t>
            </a:r>
            <a:r>
              <a:rPr b="1" i="0" lang="fr-FR" sz="1500" u="none" cap="none" strike="noStrike">
                <a:solidFill>
                  <a:srgbClr val="000000"/>
                </a:solidFill>
                <a:latin typeface="Calibri"/>
                <a:ea typeface="Calibri"/>
                <a:cs typeface="Calibri"/>
                <a:sym typeface="Calibri"/>
              </a:rPr>
              <a:t>tête</a:t>
            </a:r>
            <a:r>
              <a:rPr b="0" i="0" lang="fr-FR" sz="1500" u="none" cap="none" strike="noStrike">
                <a:solidFill>
                  <a:srgbClr val="000000"/>
                </a:solidFill>
                <a:latin typeface="Calibri"/>
                <a:ea typeface="Calibri"/>
                <a:cs typeface="Calibri"/>
                <a:sym typeface="Calibri"/>
              </a:rPr>
              <a:t> » et se saisit du ballon, ses deux soutien derrière elle. (Celles-ci sont quasi collées a elle mais ne la touchent pas).</a:t>
            </a:r>
            <a:endParaRPr/>
          </a:p>
          <a:p>
            <a:pPr indent="-324000" lvl="0" marL="432000" marR="0" rtl="0" algn="just">
              <a:lnSpc>
                <a:spcPct val="100000"/>
              </a:lnSpc>
              <a:spcBef>
                <a:spcPts val="0"/>
              </a:spcBef>
              <a:spcAft>
                <a:spcPts val="0"/>
              </a:spcAft>
              <a:buClr>
                <a:srgbClr val="000000"/>
              </a:buClr>
              <a:buSzPts val="630"/>
              <a:buFont typeface="Noto Sans Symbols"/>
              <a:buChar char="●"/>
            </a:pPr>
            <a:r>
              <a:rPr b="0" i="0" lang="fr-FR" sz="1500" u="none" cap="none" strike="noStrike">
                <a:solidFill>
                  <a:srgbClr val="000000"/>
                </a:solidFill>
                <a:latin typeface="Calibri"/>
                <a:ea typeface="Calibri"/>
                <a:cs typeface="Calibri"/>
                <a:sym typeface="Calibri"/>
              </a:rPr>
              <a:t>Le but est d’aller percuter dans la zone  « R » et « I ».  On cherche l’intervalle et non la joueuse. Le but est d’avancer même quelques centimètres. On cherche a faire reculer la défense.</a:t>
            </a:r>
            <a:endParaRPr/>
          </a:p>
          <a:p>
            <a:pPr indent="0" lvl="0" marL="108000" marR="0" rtl="0" algn="just">
              <a:lnSpc>
                <a:spcPct val="100000"/>
              </a:lnSpc>
              <a:spcBef>
                <a:spcPts val="0"/>
              </a:spcBef>
              <a:spcAft>
                <a:spcPts val="0"/>
              </a:spcAft>
              <a:buNone/>
            </a:pPr>
            <a:r>
              <a:t/>
            </a:r>
            <a:endParaRPr b="0" i="0" sz="1500" u="none" cap="none" strike="noStrike">
              <a:solidFill>
                <a:srgbClr val="000000"/>
              </a:solidFill>
              <a:latin typeface="Calibri"/>
              <a:ea typeface="Calibri"/>
              <a:cs typeface="Calibri"/>
              <a:sym typeface="Calibri"/>
            </a:endParaRPr>
          </a:p>
          <a:p>
            <a:pPr indent="0" lvl="0" marL="108000" marR="0" rtl="0" algn="just">
              <a:lnSpc>
                <a:spcPct val="100000"/>
              </a:lnSpc>
              <a:spcBef>
                <a:spcPts val="0"/>
              </a:spcBef>
              <a:spcAft>
                <a:spcPts val="0"/>
              </a:spcAft>
              <a:buNone/>
            </a:pPr>
            <a:r>
              <a:rPr b="0" i="0" lang="fr-FR" sz="1500" u="none" cap="none" strike="noStrike">
                <a:solidFill>
                  <a:srgbClr val="000000"/>
                </a:solidFill>
                <a:latin typeface="Calibri"/>
                <a:ea typeface="Calibri"/>
                <a:cs typeface="Calibri"/>
                <a:sym typeface="Calibri"/>
              </a:rPr>
              <a:t>L’objectif est de resserrer la défense en créant des zones d’affrontements proches. Le deuxième objectif est de se donner le temps de s’organiser offensivement et de recréer une ligne d’attaque. </a:t>
            </a:r>
            <a:endParaRPr b="0" i="0" sz="1500" u="none" cap="none" strike="noStrike">
              <a:solidFill>
                <a:srgbClr val="000000"/>
              </a:solidFill>
              <a:latin typeface="Calibri"/>
              <a:ea typeface="Calibri"/>
              <a:cs typeface="Calibri"/>
              <a:sym typeface="Calibri"/>
            </a:endParaRPr>
          </a:p>
          <a:p>
            <a:pPr indent="0" lvl="0" marL="108000" marR="0" rtl="0" algn="just">
              <a:lnSpc>
                <a:spcPct val="100000"/>
              </a:lnSpc>
              <a:spcBef>
                <a:spcPts val="1417"/>
              </a:spcBef>
              <a:spcAft>
                <a:spcPts val="0"/>
              </a:spcAft>
              <a:buNone/>
            </a:pPr>
            <a:r>
              <a:rPr b="0" i="0" lang="fr-FR" sz="1500" u="none" cap="none" strike="noStrike">
                <a:solidFill>
                  <a:srgbClr val="000000"/>
                </a:solidFill>
                <a:latin typeface="Calibri"/>
                <a:ea typeface="Calibri"/>
                <a:cs typeface="Calibri"/>
                <a:sym typeface="Calibri"/>
              </a:rPr>
              <a:t>C’est le demi mêlée qui gère cette phase de jeu mais reste à l’écoute de son demi d’ouverture pour ouvrir sur lui.</a:t>
            </a:r>
            <a:endParaRPr b="0" i="0" sz="1500" u="none" cap="none" strike="noStrike">
              <a:solidFill>
                <a:srgbClr val="000000"/>
              </a:solidFill>
              <a:latin typeface="Calibri"/>
              <a:ea typeface="Calibri"/>
              <a:cs typeface="Calibri"/>
              <a:sym typeface="Calibri"/>
            </a:endParaRPr>
          </a:p>
        </p:txBody>
      </p:sp>
      <p:sp>
        <p:nvSpPr>
          <p:cNvPr id="829" name="Google Shape;829;p31"/>
          <p:cNvSpPr txBox="1"/>
          <p:nvPr/>
        </p:nvSpPr>
        <p:spPr>
          <a:xfrm>
            <a:off x="468000" y="1690200"/>
            <a:ext cx="5580000" cy="4801680"/>
          </a:xfrm>
          <a:prstGeom prst="rect">
            <a:avLst/>
          </a:prstGeom>
          <a:solidFill>
            <a:srgbClr val="C5E0B4"/>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sp>
        <p:nvSpPr>
          <p:cNvPr id="830" name="Google Shape;830;p31"/>
          <p:cNvSpPr/>
          <p:nvPr/>
        </p:nvSpPr>
        <p:spPr>
          <a:xfrm>
            <a:off x="1600200" y="3456000"/>
            <a:ext cx="631800" cy="55980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Tête</a:t>
            </a:r>
            <a:endParaRPr b="0" i="0" sz="1100" u="none" cap="none" strike="noStrike">
              <a:solidFill>
                <a:schemeClr val="dk1"/>
              </a:solidFill>
              <a:latin typeface="Arial"/>
              <a:ea typeface="Arial"/>
              <a:cs typeface="Arial"/>
              <a:sym typeface="Arial"/>
            </a:endParaRPr>
          </a:p>
        </p:txBody>
      </p:sp>
      <p:sp>
        <p:nvSpPr>
          <p:cNvPr id="831" name="Google Shape;831;p31"/>
          <p:cNvSpPr/>
          <p:nvPr/>
        </p:nvSpPr>
        <p:spPr>
          <a:xfrm>
            <a:off x="1233000" y="403200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Avt</a:t>
            </a:r>
            <a:endParaRPr b="0" i="0" sz="1100" u="none" cap="none" strike="noStrike">
              <a:solidFill>
                <a:schemeClr val="dk1"/>
              </a:solidFill>
              <a:latin typeface="Arial"/>
              <a:ea typeface="Arial"/>
              <a:cs typeface="Arial"/>
              <a:sym typeface="Arial"/>
            </a:endParaRPr>
          </a:p>
        </p:txBody>
      </p:sp>
      <p:sp>
        <p:nvSpPr>
          <p:cNvPr id="832" name="Google Shape;832;p31"/>
          <p:cNvSpPr/>
          <p:nvPr/>
        </p:nvSpPr>
        <p:spPr>
          <a:xfrm>
            <a:off x="1953000" y="401580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Avt</a:t>
            </a:r>
            <a:endParaRPr b="0" i="0" sz="1100" u="none" cap="none" strike="noStrike">
              <a:solidFill>
                <a:schemeClr val="dk1"/>
              </a:solidFill>
              <a:latin typeface="Arial"/>
              <a:ea typeface="Arial"/>
              <a:cs typeface="Arial"/>
              <a:sym typeface="Arial"/>
            </a:endParaRPr>
          </a:p>
        </p:txBody>
      </p:sp>
      <p:sp>
        <p:nvSpPr>
          <p:cNvPr id="833" name="Google Shape;833;p31"/>
          <p:cNvSpPr/>
          <p:nvPr/>
        </p:nvSpPr>
        <p:spPr>
          <a:xfrm>
            <a:off x="1032120" y="2321640"/>
            <a:ext cx="1127880" cy="9903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Ruck</a:t>
            </a:r>
            <a:endParaRPr b="0" i="0" sz="1100" u="none" cap="none" strike="noStrike">
              <a:solidFill>
                <a:schemeClr val="dk1"/>
              </a:solidFill>
              <a:latin typeface="Arial"/>
              <a:ea typeface="Arial"/>
              <a:cs typeface="Arial"/>
              <a:sym typeface="Arial"/>
            </a:endParaRPr>
          </a:p>
        </p:txBody>
      </p:sp>
      <p:sp>
        <p:nvSpPr>
          <p:cNvPr id="834" name="Google Shape;834;p31"/>
          <p:cNvSpPr/>
          <p:nvPr/>
        </p:nvSpPr>
        <p:spPr>
          <a:xfrm>
            <a:off x="2097000" y="2088000"/>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rPr b="0" i="0" lang="fr-FR" sz="1100" u="none" cap="none" strike="noStrike">
                <a:solidFill>
                  <a:srgbClr val="222A35"/>
                </a:solidFill>
                <a:latin typeface="Calibri"/>
                <a:ea typeface="Calibri"/>
                <a:cs typeface="Calibri"/>
                <a:sym typeface="Calibri"/>
              </a:rPr>
              <a:t>R</a:t>
            </a:r>
            <a:endParaRPr b="0" i="0" sz="1100" u="none" cap="none" strike="noStrike">
              <a:solidFill>
                <a:schemeClr val="dk1"/>
              </a:solidFill>
              <a:latin typeface="Arial"/>
              <a:ea typeface="Arial"/>
              <a:cs typeface="Arial"/>
              <a:sym typeface="Arial"/>
            </a:endParaRPr>
          </a:p>
        </p:txBody>
      </p:sp>
      <p:sp>
        <p:nvSpPr>
          <p:cNvPr id="835" name="Google Shape;835;p31"/>
          <p:cNvSpPr/>
          <p:nvPr/>
        </p:nvSpPr>
        <p:spPr>
          <a:xfrm>
            <a:off x="2745000" y="2088000"/>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rPr b="0" i="0" lang="fr-FR" sz="1100" u="none" cap="none" strike="noStrike">
                <a:solidFill>
                  <a:srgbClr val="222A35"/>
                </a:solidFill>
                <a:latin typeface="Calibri"/>
                <a:ea typeface="Calibri"/>
                <a:cs typeface="Calibri"/>
                <a:sym typeface="Calibri"/>
              </a:rPr>
              <a:t>I</a:t>
            </a:r>
            <a:endParaRPr b="0" i="0" sz="1100" u="none" cap="none" strike="noStrike">
              <a:solidFill>
                <a:schemeClr val="dk1"/>
              </a:solidFill>
              <a:latin typeface="Arial"/>
              <a:ea typeface="Arial"/>
              <a:cs typeface="Arial"/>
              <a:sym typeface="Arial"/>
            </a:endParaRPr>
          </a:p>
        </p:txBody>
      </p:sp>
      <p:sp>
        <p:nvSpPr>
          <p:cNvPr id="836" name="Google Shape;836;p31"/>
          <p:cNvSpPr/>
          <p:nvPr/>
        </p:nvSpPr>
        <p:spPr>
          <a:xfrm>
            <a:off x="3393000" y="2149200"/>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rPr b="0" i="0" lang="fr-FR" sz="1100" u="none" cap="none" strike="noStrike">
                <a:solidFill>
                  <a:srgbClr val="222A35"/>
                </a:solidFill>
                <a:latin typeface="Calibri"/>
                <a:ea typeface="Calibri"/>
                <a:cs typeface="Calibri"/>
                <a:sym typeface="Calibri"/>
              </a:rPr>
              <a:t>P</a:t>
            </a:r>
            <a:endParaRPr b="0" i="0" sz="1100" u="none" cap="none" strike="noStrike">
              <a:solidFill>
                <a:schemeClr val="dk1"/>
              </a:solidFill>
              <a:latin typeface="Arial"/>
              <a:ea typeface="Arial"/>
              <a:cs typeface="Arial"/>
              <a:sym typeface="Arial"/>
            </a:endParaRPr>
          </a:p>
        </p:txBody>
      </p:sp>
      <p:sp>
        <p:nvSpPr>
          <p:cNvPr id="837" name="Google Shape;837;p31"/>
          <p:cNvSpPr/>
          <p:nvPr/>
        </p:nvSpPr>
        <p:spPr>
          <a:xfrm flipH="1" rot="10800000">
            <a:off x="2033640" y="2478240"/>
            <a:ext cx="298440" cy="1098000"/>
          </a:xfrm>
          <a:custGeom>
            <a:rect b="b" l="l" r="r" t="t"/>
            <a:pathLst>
              <a:path extrusionOk="0" h="21600" w="21600">
                <a:moveTo>
                  <a:pt x="0" y="0"/>
                </a:moveTo>
                <a:lnTo>
                  <a:pt x="21600" y="21600"/>
                </a:lnTo>
              </a:path>
            </a:pathLst>
          </a:custGeom>
          <a:noFill/>
          <a:ln cap="flat" cmpd="sng" w="9525">
            <a:solidFill>
              <a:srgbClr val="FF0000"/>
            </a:solidFill>
            <a:prstDash val="solid"/>
            <a:round/>
            <a:headEnd len="sm" w="sm" type="none"/>
            <a:tailEnd len="med" w="med" type="triangle"/>
          </a:ln>
        </p:spPr>
      </p:sp>
      <p:pic>
        <p:nvPicPr>
          <p:cNvPr id="838" name="Google Shape;838;p31"/>
          <p:cNvPicPr preferRelativeResize="0"/>
          <p:nvPr/>
        </p:nvPicPr>
        <p:blipFill rotWithShape="1">
          <a:blip r:embed="rId3">
            <a:alphaModFix/>
          </a:blip>
          <a:srcRect b="0" l="0" r="0" t="0"/>
          <a:stretch/>
        </p:blipFill>
        <p:spPr>
          <a:xfrm>
            <a:off x="80100" y="9603"/>
            <a:ext cx="1275480" cy="1236600"/>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2" name="Shape 842"/>
        <p:cNvGrpSpPr/>
        <p:nvPr/>
      </p:nvGrpSpPr>
      <p:grpSpPr>
        <a:xfrm>
          <a:off x="0" y="0"/>
          <a:ext cx="0" cy="0"/>
          <a:chOff x="0" y="0"/>
          <a:chExt cx="0" cy="0"/>
        </a:xfrm>
      </p:grpSpPr>
      <p:sp>
        <p:nvSpPr>
          <p:cNvPr id="843" name="Google Shape;843;p94"/>
          <p:cNvSpPr txBox="1"/>
          <p:nvPr>
            <p:ph type="title"/>
          </p:nvPr>
        </p:nvSpPr>
        <p:spPr>
          <a:xfrm>
            <a:off x="1524180" y="1101039"/>
            <a:ext cx="9143640" cy="2387160"/>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8800"/>
              <a:buFont typeface="Impact"/>
              <a:buNone/>
            </a:pPr>
            <a:r>
              <a:rPr lang="fr-FR" sz="8800">
                <a:latin typeface="Impact"/>
                <a:ea typeface="Impact"/>
                <a:cs typeface="Impact"/>
                <a:sym typeface="Impact"/>
              </a:rPr>
              <a:t>Phases défensives</a:t>
            </a:r>
            <a:endParaRPr/>
          </a:p>
        </p:txBody>
      </p:sp>
      <p:pic>
        <p:nvPicPr>
          <p:cNvPr id="844" name="Google Shape;844;p94"/>
          <p:cNvPicPr preferRelativeResize="0"/>
          <p:nvPr/>
        </p:nvPicPr>
        <p:blipFill rotWithShape="1">
          <a:blip r:embed="rId3">
            <a:alphaModFix/>
          </a:blip>
          <a:srcRect b="0" l="0" r="0" t="0"/>
          <a:stretch/>
        </p:blipFill>
        <p:spPr>
          <a:xfrm>
            <a:off x="4287900" y="3142980"/>
            <a:ext cx="3616200" cy="3505680"/>
          </a:xfrm>
          <a:prstGeom prst="rect">
            <a:avLst/>
          </a:prstGeom>
          <a:noFill/>
          <a:ln>
            <a:noFill/>
          </a:ln>
        </p:spPr>
      </p:pic>
      <p:cxnSp>
        <p:nvCxnSpPr>
          <p:cNvPr id="845" name="Google Shape;845;p94"/>
          <p:cNvCxnSpPr/>
          <p:nvPr/>
        </p:nvCxnSpPr>
        <p:spPr>
          <a:xfrm>
            <a:off x="1250940" y="3238200"/>
            <a:ext cx="9690120" cy="360"/>
          </a:xfrm>
          <a:prstGeom prst="straightConnector1">
            <a:avLst/>
          </a:prstGeom>
          <a:noFill/>
          <a:ln cap="flat" cmpd="sng" w="9525">
            <a:solidFill>
              <a:schemeClr val="dk1"/>
            </a:solidFill>
            <a:prstDash val="solid"/>
            <a:round/>
            <a:headEnd len="sm" w="sm" type="none"/>
            <a:tailEnd len="sm" w="sm" type="none"/>
          </a:ln>
        </p:spPr>
      </p:cxnSp>
      <p:sp>
        <p:nvSpPr>
          <p:cNvPr id="846" name="Google Shape;846;p94"/>
          <p:cNvSpPr/>
          <p:nvPr/>
        </p:nvSpPr>
        <p:spPr>
          <a:xfrm>
            <a:off x="0" y="6553080"/>
            <a:ext cx="12191760" cy="304560"/>
          </a:xfrm>
          <a:prstGeom prst="rect">
            <a:avLst/>
          </a:prstGeom>
          <a:solidFill>
            <a:srgbClr val="00206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0" name="Shape 850"/>
        <p:cNvGrpSpPr/>
        <p:nvPr/>
      </p:nvGrpSpPr>
      <p:grpSpPr>
        <a:xfrm>
          <a:off x="0" y="0"/>
          <a:ext cx="0" cy="0"/>
          <a:chOff x="0" y="0"/>
          <a:chExt cx="0" cy="0"/>
        </a:xfrm>
      </p:grpSpPr>
      <p:sp>
        <p:nvSpPr>
          <p:cNvPr id="851" name="Google Shape;851;p95"/>
          <p:cNvSpPr txBox="1"/>
          <p:nvPr>
            <p:ph type="title"/>
          </p:nvPr>
        </p:nvSpPr>
        <p:spPr>
          <a:xfrm>
            <a:off x="1304640" y="1089540"/>
            <a:ext cx="9143640" cy="2387160"/>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8800"/>
              <a:buFont typeface="Impact"/>
              <a:buNone/>
            </a:pPr>
            <a:r>
              <a:rPr lang="fr-FR" sz="8800">
                <a:latin typeface="Impact"/>
                <a:ea typeface="Impact"/>
                <a:cs typeface="Impact"/>
                <a:sym typeface="Impact"/>
              </a:rPr>
              <a:t>Coup d’envoi</a:t>
            </a:r>
            <a:endParaRPr/>
          </a:p>
        </p:txBody>
      </p:sp>
      <p:cxnSp>
        <p:nvCxnSpPr>
          <p:cNvPr id="852" name="Google Shape;852;p95"/>
          <p:cNvCxnSpPr/>
          <p:nvPr/>
        </p:nvCxnSpPr>
        <p:spPr>
          <a:xfrm>
            <a:off x="1282680" y="3238200"/>
            <a:ext cx="9690120" cy="360"/>
          </a:xfrm>
          <a:prstGeom prst="straightConnector1">
            <a:avLst/>
          </a:prstGeom>
          <a:noFill/>
          <a:ln cap="flat" cmpd="sng" w="9525">
            <a:solidFill>
              <a:schemeClr val="dk1"/>
            </a:solidFill>
            <a:prstDash val="solid"/>
            <a:round/>
            <a:headEnd len="sm" w="sm" type="none"/>
            <a:tailEnd len="sm" w="sm" type="none"/>
          </a:ln>
        </p:spPr>
      </p:cxnSp>
      <p:pic>
        <p:nvPicPr>
          <p:cNvPr id="853" name="Google Shape;853;p95"/>
          <p:cNvPicPr preferRelativeResize="0"/>
          <p:nvPr/>
        </p:nvPicPr>
        <p:blipFill rotWithShape="1">
          <a:blip r:embed="rId3">
            <a:alphaModFix/>
          </a:blip>
          <a:srcRect b="0" l="0" r="0" t="0"/>
          <a:stretch/>
        </p:blipFill>
        <p:spPr>
          <a:xfrm>
            <a:off x="4287600" y="3264840"/>
            <a:ext cx="3616200" cy="3505680"/>
          </a:xfrm>
          <a:prstGeom prst="rect">
            <a:avLst/>
          </a:prstGeom>
          <a:noFill/>
          <a:ln>
            <a:noFill/>
          </a:ln>
        </p:spPr>
      </p:pic>
      <p:sp>
        <p:nvSpPr>
          <p:cNvPr id="854" name="Google Shape;854;p95"/>
          <p:cNvSpPr/>
          <p:nvPr/>
        </p:nvSpPr>
        <p:spPr>
          <a:xfrm>
            <a:off x="0" y="6553080"/>
            <a:ext cx="12191760" cy="304560"/>
          </a:xfrm>
          <a:prstGeom prst="rect">
            <a:avLst/>
          </a:prstGeom>
          <a:solidFill>
            <a:srgbClr val="00206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8" name="Shape 858"/>
        <p:cNvGrpSpPr/>
        <p:nvPr/>
      </p:nvGrpSpPr>
      <p:grpSpPr>
        <a:xfrm>
          <a:off x="0" y="0"/>
          <a:ext cx="0" cy="0"/>
          <a:chOff x="0" y="0"/>
          <a:chExt cx="0" cy="0"/>
        </a:xfrm>
      </p:grpSpPr>
      <p:pic>
        <p:nvPicPr>
          <p:cNvPr id="859" name="Google Shape;859;p96"/>
          <p:cNvPicPr preferRelativeResize="0"/>
          <p:nvPr/>
        </p:nvPicPr>
        <p:blipFill rotWithShape="1">
          <a:blip r:embed="rId3">
            <a:alphaModFix/>
          </a:blip>
          <a:srcRect b="0" l="0" r="0" t="0"/>
          <a:stretch/>
        </p:blipFill>
        <p:spPr>
          <a:xfrm>
            <a:off x="82250" y="34803"/>
            <a:ext cx="1275480" cy="1236600"/>
          </a:xfrm>
          <a:prstGeom prst="rect">
            <a:avLst/>
          </a:prstGeom>
          <a:noFill/>
          <a:ln>
            <a:noFill/>
          </a:ln>
        </p:spPr>
      </p:pic>
      <p:sp>
        <p:nvSpPr>
          <p:cNvPr id="860" name="Google Shape;860;p96"/>
          <p:cNvSpPr txBox="1"/>
          <p:nvPr/>
        </p:nvSpPr>
        <p:spPr>
          <a:xfrm>
            <a:off x="468000" y="1328040"/>
            <a:ext cx="5580000" cy="5163840"/>
          </a:xfrm>
          <a:prstGeom prst="rect">
            <a:avLst/>
          </a:prstGeom>
          <a:solidFill>
            <a:srgbClr val="C5E0B4"/>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cxnSp>
        <p:nvCxnSpPr>
          <p:cNvPr id="861" name="Google Shape;861;p96"/>
          <p:cNvCxnSpPr/>
          <p:nvPr/>
        </p:nvCxnSpPr>
        <p:spPr>
          <a:xfrm>
            <a:off x="638347" y="1328040"/>
            <a:ext cx="28913" cy="5343681"/>
          </a:xfrm>
          <a:prstGeom prst="straightConnector1">
            <a:avLst/>
          </a:prstGeom>
          <a:noFill/>
          <a:ln cap="flat" cmpd="sng" w="28425">
            <a:solidFill>
              <a:schemeClr val="lt1"/>
            </a:solidFill>
            <a:prstDash val="solid"/>
            <a:round/>
            <a:headEnd len="sm" w="sm" type="none"/>
            <a:tailEnd len="sm" w="sm" type="none"/>
          </a:ln>
        </p:spPr>
      </p:cxnSp>
      <p:cxnSp>
        <p:nvCxnSpPr>
          <p:cNvPr id="862" name="Google Shape;862;p96"/>
          <p:cNvCxnSpPr/>
          <p:nvPr/>
        </p:nvCxnSpPr>
        <p:spPr>
          <a:xfrm>
            <a:off x="5864366" y="1293120"/>
            <a:ext cx="360" cy="5233680"/>
          </a:xfrm>
          <a:prstGeom prst="straightConnector1">
            <a:avLst/>
          </a:prstGeom>
          <a:noFill/>
          <a:ln cap="flat" cmpd="sng" w="28425">
            <a:solidFill>
              <a:schemeClr val="lt1"/>
            </a:solidFill>
            <a:prstDash val="solid"/>
            <a:round/>
            <a:headEnd len="sm" w="sm" type="none"/>
            <a:tailEnd len="sm" w="sm" type="none"/>
          </a:ln>
        </p:spPr>
      </p:cxnSp>
      <p:sp>
        <p:nvSpPr>
          <p:cNvPr id="863" name="Google Shape;863;p96"/>
          <p:cNvSpPr/>
          <p:nvPr/>
        </p:nvSpPr>
        <p:spPr>
          <a:xfrm>
            <a:off x="714628" y="4558230"/>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4" name="Google Shape;864;p96"/>
          <p:cNvSpPr/>
          <p:nvPr/>
        </p:nvSpPr>
        <p:spPr>
          <a:xfrm>
            <a:off x="1059162" y="4517018"/>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5" name="Google Shape;865;p96"/>
          <p:cNvSpPr/>
          <p:nvPr/>
        </p:nvSpPr>
        <p:spPr>
          <a:xfrm>
            <a:off x="1425614" y="4538691"/>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6" name="Google Shape;866;p96"/>
          <p:cNvSpPr/>
          <p:nvPr/>
        </p:nvSpPr>
        <p:spPr>
          <a:xfrm>
            <a:off x="1787945" y="4535852"/>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7" name="Google Shape;867;p96"/>
          <p:cNvSpPr/>
          <p:nvPr/>
        </p:nvSpPr>
        <p:spPr>
          <a:xfrm>
            <a:off x="2183968" y="4558230"/>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8" name="Google Shape;868;p96"/>
          <p:cNvSpPr/>
          <p:nvPr/>
        </p:nvSpPr>
        <p:spPr>
          <a:xfrm>
            <a:off x="2877417" y="4538896"/>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9" name="Google Shape;869;p96"/>
          <p:cNvSpPr/>
          <p:nvPr/>
        </p:nvSpPr>
        <p:spPr>
          <a:xfrm>
            <a:off x="3257285" y="4558230"/>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0" name="Google Shape;870;p96"/>
          <p:cNvSpPr/>
          <p:nvPr/>
        </p:nvSpPr>
        <p:spPr>
          <a:xfrm>
            <a:off x="3988927" y="4558230"/>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1" name="Google Shape;871;p96"/>
          <p:cNvSpPr/>
          <p:nvPr/>
        </p:nvSpPr>
        <p:spPr>
          <a:xfrm>
            <a:off x="4435054" y="4558230"/>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2" name="Google Shape;872;p96"/>
          <p:cNvSpPr/>
          <p:nvPr/>
        </p:nvSpPr>
        <p:spPr>
          <a:xfrm>
            <a:off x="4948737" y="4538896"/>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3" name="Google Shape;873;p96"/>
          <p:cNvSpPr/>
          <p:nvPr/>
        </p:nvSpPr>
        <p:spPr>
          <a:xfrm>
            <a:off x="995511" y="5622885"/>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4" name="Google Shape;874;p96"/>
          <p:cNvSpPr/>
          <p:nvPr/>
        </p:nvSpPr>
        <p:spPr>
          <a:xfrm>
            <a:off x="2533654" y="4532480"/>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5" name="Google Shape;875;p96"/>
          <p:cNvSpPr/>
          <p:nvPr/>
        </p:nvSpPr>
        <p:spPr>
          <a:xfrm>
            <a:off x="2703574" y="5740537"/>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6" name="Google Shape;876;p96"/>
          <p:cNvSpPr/>
          <p:nvPr/>
        </p:nvSpPr>
        <p:spPr>
          <a:xfrm>
            <a:off x="3318292" y="4183831"/>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7" name="Google Shape;877;p96"/>
          <p:cNvSpPr/>
          <p:nvPr/>
        </p:nvSpPr>
        <p:spPr>
          <a:xfrm>
            <a:off x="5406552" y="5019361"/>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878" name="Google Shape;878;p96"/>
          <p:cNvCxnSpPr/>
          <p:nvPr/>
        </p:nvCxnSpPr>
        <p:spPr>
          <a:xfrm rot="10800000">
            <a:off x="666900" y="4066933"/>
            <a:ext cx="5195666" cy="0"/>
          </a:xfrm>
          <a:prstGeom prst="straightConnector1">
            <a:avLst/>
          </a:prstGeom>
          <a:noFill/>
          <a:ln cap="flat" cmpd="sng" w="28425">
            <a:solidFill>
              <a:schemeClr val="lt1"/>
            </a:solidFill>
            <a:prstDash val="solid"/>
            <a:round/>
            <a:headEnd len="sm" w="sm" type="none"/>
            <a:tailEnd len="sm" w="sm" type="none"/>
          </a:ln>
        </p:spPr>
      </p:cxnSp>
      <p:sp>
        <p:nvSpPr>
          <p:cNvPr id="879" name="Google Shape;879;p96"/>
          <p:cNvSpPr/>
          <p:nvPr/>
        </p:nvSpPr>
        <p:spPr>
          <a:xfrm>
            <a:off x="1443939" y="2849527"/>
            <a:ext cx="1343652" cy="726109"/>
          </a:xfrm>
          <a:prstGeom prst="ellipse">
            <a:avLst/>
          </a:prstGeom>
          <a:solidFill>
            <a:srgbClr val="C55A1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fr-FR" sz="1800" u="none" cap="none" strike="noStrike">
                <a:solidFill>
                  <a:schemeClr val="lt1"/>
                </a:solidFill>
                <a:latin typeface="Arial"/>
                <a:ea typeface="Arial"/>
                <a:cs typeface="Arial"/>
                <a:sym typeface="Arial"/>
              </a:rPr>
              <a:t>Zone 1</a:t>
            </a:r>
            <a:endParaRPr b="0" i="0" sz="1400" u="none" cap="none" strike="noStrike">
              <a:solidFill>
                <a:srgbClr val="000000"/>
              </a:solidFill>
              <a:latin typeface="Arial"/>
              <a:ea typeface="Arial"/>
              <a:cs typeface="Arial"/>
              <a:sym typeface="Arial"/>
            </a:endParaRPr>
          </a:p>
        </p:txBody>
      </p:sp>
      <p:cxnSp>
        <p:nvCxnSpPr>
          <p:cNvPr id="880" name="Google Shape;880;p96"/>
          <p:cNvCxnSpPr/>
          <p:nvPr/>
        </p:nvCxnSpPr>
        <p:spPr>
          <a:xfrm rot="10800000">
            <a:off x="666900" y="2135351"/>
            <a:ext cx="5195666" cy="0"/>
          </a:xfrm>
          <a:prstGeom prst="straightConnector1">
            <a:avLst/>
          </a:prstGeom>
          <a:noFill/>
          <a:ln cap="flat" cmpd="sng" w="28425">
            <a:solidFill>
              <a:schemeClr val="lt1"/>
            </a:solidFill>
            <a:prstDash val="solid"/>
            <a:round/>
            <a:headEnd len="sm" w="sm" type="none"/>
            <a:tailEnd len="sm" w="sm" type="none"/>
          </a:ln>
        </p:spPr>
      </p:cxnSp>
      <p:sp>
        <p:nvSpPr>
          <p:cNvPr id="881" name="Google Shape;881;p96"/>
          <p:cNvSpPr/>
          <p:nvPr/>
        </p:nvSpPr>
        <p:spPr>
          <a:xfrm>
            <a:off x="840316" y="1778124"/>
            <a:ext cx="1343652" cy="726109"/>
          </a:xfrm>
          <a:prstGeom prst="ellipse">
            <a:avLst/>
          </a:prstGeom>
          <a:solidFill>
            <a:srgbClr val="C55A1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fr-FR" sz="1800" u="none" cap="none" strike="noStrike">
                <a:solidFill>
                  <a:schemeClr val="lt1"/>
                </a:solidFill>
                <a:latin typeface="Arial"/>
                <a:ea typeface="Arial"/>
                <a:cs typeface="Arial"/>
                <a:sym typeface="Arial"/>
              </a:rPr>
              <a:t>Zone 2</a:t>
            </a:r>
            <a:endParaRPr b="0" i="0" sz="1400" u="none" cap="none" strike="noStrike">
              <a:solidFill>
                <a:srgbClr val="000000"/>
              </a:solidFill>
              <a:latin typeface="Arial"/>
              <a:ea typeface="Arial"/>
              <a:cs typeface="Arial"/>
              <a:sym typeface="Arial"/>
            </a:endParaRPr>
          </a:p>
        </p:txBody>
      </p:sp>
      <p:sp>
        <p:nvSpPr>
          <p:cNvPr id="882" name="Google Shape;882;p96"/>
          <p:cNvSpPr txBox="1"/>
          <p:nvPr/>
        </p:nvSpPr>
        <p:spPr>
          <a:xfrm>
            <a:off x="6417187" y="1328040"/>
            <a:ext cx="5182920" cy="5162810"/>
          </a:xfrm>
          <a:prstGeom prst="rect">
            <a:avLst/>
          </a:prstGeom>
          <a:noFill/>
          <a:ln>
            <a:noFill/>
          </a:ln>
        </p:spPr>
        <p:txBody>
          <a:bodyPr anchorCtr="0" anchor="t" bIns="45700" lIns="91425" spcFirstLastPara="1" rIns="91425" wrap="square" tIns="45700">
            <a:noAutofit/>
          </a:bodyPr>
          <a:lstStyle/>
          <a:p>
            <a:pPr indent="-324000" lvl="0" marL="432000" marR="0" rtl="0" algn="just">
              <a:lnSpc>
                <a:spcPct val="100000"/>
              </a:lnSpc>
              <a:spcBef>
                <a:spcPts val="0"/>
              </a:spcBef>
              <a:spcAft>
                <a:spcPts val="0"/>
              </a:spcAft>
              <a:buClr>
                <a:srgbClr val="000000"/>
              </a:buClr>
              <a:buSzPts val="630"/>
              <a:buFont typeface="Noto Sans Symbols"/>
              <a:buChar char="●"/>
            </a:pPr>
            <a:r>
              <a:rPr b="0" i="0" lang="fr-FR" sz="1500" u="none" cap="none" strike="noStrike">
                <a:solidFill>
                  <a:srgbClr val="000000"/>
                </a:solidFill>
                <a:latin typeface="Calibri"/>
                <a:ea typeface="Calibri"/>
                <a:cs typeface="Calibri"/>
                <a:sym typeface="Calibri"/>
              </a:rPr>
              <a:t>Zone 1: C’est la Zone privilégiée pour mettre une forte pression  sur la ou les réceptionneuse(s) adverse(s)</a:t>
            </a:r>
            <a:endParaRPr b="0" i="0" sz="1500" u="none" cap="none" strike="noStrike">
              <a:solidFill>
                <a:srgbClr val="000000"/>
              </a:solidFill>
              <a:latin typeface="Arial"/>
              <a:ea typeface="Arial"/>
              <a:cs typeface="Arial"/>
              <a:sym typeface="Arial"/>
            </a:endParaRPr>
          </a:p>
          <a:p>
            <a:pPr indent="-324000" lvl="0" marL="432000" marR="0" rtl="0" algn="just">
              <a:lnSpc>
                <a:spcPct val="100000"/>
              </a:lnSpc>
              <a:spcBef>
                <a:spcPts val="1417"/>
              </a:spcBef>
              <a:spcAft>
                <a:spcPts val="0"/>
              </a:spcAft>
              <a:buClr>
                <a:srgbClr val="000000"/>
              </a:buClr>
              <a:buSzPts val="630"/>
              <a:buFont typeface="Noto Sans Symbols"/>
              <a:buChar char="●"/>
            </a:pPr>
            <a:r>
              <a:rPr b="0" i="0" lang="fr-FR" sz="1500" u="none" cap="none" strike="noStrike">
                <a:solidFill>
                  <a:srgbClr val="000000"/>
                </a:solidFill>
                <a:latin typeface="Calibri"/>
                <a:ea typeface="Calibri"/>
                <a:cs typeface="Calibri"/>
                <a:sym typeface="Calibri"/>
              </a:rPr>
              <a:t>Zone 2 : Zone qui permet de mettre une très forte pression et de forcer une récupération de balle, en obligeant l’équipe adverse à se dégager en touche. Cette zone permet de limiter les relances de jeu.</a:t>
            </a:r>
            <a:endParaRPr b="0" i="0" sz="1500" u="none" cap="none" strike="noStrike">
              <a:solidFill>
                <a:srgbClr val="000000"/>
              </a:solidFill>
              <a:latin typeface="Calibri"/>
              <a:ea typeface="Calibri"/>
              <a:cs typeface="Calibri"/>
              <a:sym typeface="Calibri"/>
            </a:endParaRPr>
          </a:p>
        </p:txBody>
      </p:sp>
      <p:sp>
        <p:nvSpPr>
          <p:cNvPr id="883" name="Google Shape;883;p96"/>
          <p:cNvSpPr txBox="1"/>
          <p:nvPr>
            <p:ph type="title"/>
          </p:nvPr>
        </p:nvSpPr>
        <p:spPr>
          <a:xfrm>
            <a:off x="1524180" y="45921"/>
            <a:ext cx="9143640" cy="1387744"/>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4400"/>
              <a:buFont typeface="Impact"/>
              <a:buNone/>
            </a:pPr>
            <a:r>
              <a:rPr lang="fr-FR">
                <a:latin typeface="Impact"/>
                <a:ea typeface="Impact"/>
                <a:cs typeface="Impact"/>
                <a:sym typeface="Impact"/>
              </a:rPr>
              <a:t>Coup d’envoi</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7" name="Shape 887"/>
        <p:cNvGrpSpPr/>
        <p:nvPr/>
      </p:nvGrpSpPr>
      <p:grpSpPr>
        <a:xfrm>
          <a:off x="0" y="0"/>
          <a:ext cx="0" cy="0"/>
          <a:chOff x="0" y="0"/>
          <a:chExt cx="0" cy="0"/>
        </a:xfrm>
      </p:grpSpPr>
      <p:sp>
        <p:nvSpPr>
          <p:cNvPr id="888" name="Google Shape;888;p97"/>
          <p:cNvSpPr txBox="1"/>
          <p:nvPr>
            <p:ph type="title"/>
          </p:nvPr>
        </p:nvSpPr>
        <p:spPr>
          <a:xfrm>
            <a:off x="1524180" y="45921"/>
            <a:ext cx="9143640" cy="1387744"/>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4400"/>
              <a:buFont typeface="Impact"/>
              <a:buNone/>
            </a:pPr>
            <a:r>
              <a:rPr lang="fr-FR">
                <a:latin typeface="Impact"/>
                <a:ea typeface="Impact"/>
                <a:cs typeface="Impact"/>
                <a:sym typeface="Impact"/>
              </a:rPr>
              <a:t>Zone 1 </a:t>
            </a:r>
            <a:endParaRPr/>
          </a:p>
        </p:txBody>
      </p:sp>
      <p:sp>
        <p:nvSpPr>
          <p:cNvPr id="889" name="Google Shape;889;p97"/>
          <p:cNvSpPr txBox="1"/>
          <p:nvPr/>
        </p:nvSpPr>
        <p:spPr>
          <a:xfrm>
            <a:off x="408319" y="1412778"/>
            <a:ext cx="5580000" cy="5163840"/>
          </a:xfrm>
          <a:prstGeom prst="rect">
            <a:avLst/>
          </a:prstGeom>
          <a:solidFill>
            <a:srgbClr val="C5E0B4"/>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cxnSp>
        <p:nvCxnSpPr>
          <p:cNvPr id="890" name="Google Shape;890;p97"/>
          <p:cNvCxnSpPr/>
          <p:nvPr/>
        </p:nvCxnSpPr>
        <p:spPr>
          <a:xfrm>
            <a:off x="5864366" y="1293120"/>
            <a:ext cx="360" cy="5233680"/>
          </a:xfrm>
          <a:prstGeom prst="straightConnector1">
            <a:avLst/>
          </a:prstGeom>
          <a:noFill/>
          <a:ln cap="flat" cmpd="sng" w="28425">
            <a:solidFill>
              <a:schemeClr val="lt1"/>
            </a:solidFill>
            <a:prstDash val="solid"/>
            <a:round/>
            <a:headEnd len="sm" w="sm" type="none"/>
            <a:tailEnd len="sm" w="sm" type="none"/>
          </a:ln>
        </p:spPr>
      </p:cxnSp>
      <p:sp>
        <p:nvSpPr>
          <p:cNvPr id="891" name="Google Shape;891;p97"/>
          <p:cNvSpPr/>
          <p:nvPr/>
        </p:nvSpPr>
        <p:spPr>
          <a:xfrm>
            <a:off x="714628" y="4558230"/>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2" name="Google Shape;892;p97"/>
          <p:cNvSpPr/>
          <p:nvPr/>
        </p:nvSpPr>
        <p:spPr>
          <a:xfrm>
            <a:off x="1059163" y="4513885"/>
            <a:ext cx="385020" cy="319772"/>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
              <a:buFont typeface="Arial"/>
              <a:buNone/>
            </a:pPr>
            <a:r>
              <a:rPr b="0" i="0" lang="fr-FR" sz="800" u="none" cap="none" strike="noStrike">
                <a:solidFill>
                  <a:schemeClr val="dk1"/>
                </a:solidFill>
                <a:latin typeface="Arial"/>
                <a:ea typeface="Arial"/>
                <a:cs typeface="Arial"/>
                <a:sym typeface="Arial"/>
              </a:rPr>
              <a:t>14</a:t>
            </a:r>
            <a:endParaRPr b="0" i="0" sz="1400" u="none" cap="none" strike="noStrike">
              <a:solidFill>
                <a:srgbClr val="000000"/>
              </a:solidFill>
              <a:latin typeface="Arial"/>
              <a:ea typeface="Arial"/>
              <a:cs typeface="Arial"/>
              <a:sym typeface="Arial"/>
            </a:endParaRPr>
          </a:p>
        </p:txBody>
      </p:sp>
      <p:sp>
        <p:nvSpPr>
          <p:cNvPr id="893" name="Google Shape;893;p97"/>
          <p:cNvSpPr/>
          <p:nvPr/>
        </p:nvSpPr>
        <p:spPr>
          <a:xfrm>
            <a:off x="1425614" y="4538691"/>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4" name="Google Shape;894;p97"/>
          <p:cNvSpPr/>
          <p:nvPr/>
        </p:nvSpPr>
        <p:spPr>
          <a:xfrm>
            <a:off x="1787945" y="4535852"/>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5" name="Google Shape;895;p97"/>
          <p:cNvSpPr/>
          <p:nvPr/>
        </p:nvSpPr>
        <p:spPr>
          <a:xfrm>
            <a:off x="2183968" y="4558230"/>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6" name="Google Shape;896;p97"/>
          <p:cNvSpPr/>
          <p:nvPr/>
        </p:nvSpPr>
        <p:spPr>
          <a:xfrm>
            <a:off x="2877417" y="4538896"/>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7" name="Google Shape;897;p97"/>
          <p:cNvSpPr/>
          <p:nvPr/>
        </p:nvSpPr>
        <p:spPr>
          <a:xfrm>
            <a:off x="3257285" y="4558230"/>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8" name="Google Shape;898;p97"/>
          <p:cNvSpPr/>
          <p:nvPr/>
        </p:nvSpPr>
        <p:spPr>
          <a:xfrm>
            <a:off x="3988927" y="4558230"/>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9" name="Google Shape;899;p97"/>
          <p:cNvSpPr/>
          <p:nvPr/>
        </p:nvSpPr>
        <p:spPr>
          <a:xfrm>
            <a:off x="4435054" y="4558230"/>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0" name="Google Shape;900;p97"/>
          <p:cNvSpPr/>
          <p:nvPr/>
        </p:nvSpPr>
        <p:spPr>
          <a:xfrm>
            <a:off x="4948737" y="4538896"/>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1" name="Google Shape;901;p97"/>
          <p:cNvSpPr/>
          <p:nvPr/>
        </p:nvSpPr>
        <p:spPr>
          <a:xfrm>
            <a:off x="995511" y="5622885"/>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2" name="Google Shape;902;p97"/>
          <p:cNvSpPr/>
          <p:nvPr/>
        </p:nvSpPr>
        <p:spPr>
          <a:xfrm>
            <a:off x="2533654" y="4532480"/>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3" name="Google Shape;903;p97"/>
          <p:cNvSpPr/>
          <p:nvPr/>
        </p:nvSpPr>
        <p:spPr>
          <a:xfrm>
            <a:off x="2703574" y="5740537"/>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4" name="Google Shape;904;p97"/>
          <p:cNvSpPr/>
          <p:nvPr/>
        </p:nvSpPr>
        <p:spPr>
          <a:xfrm>
            <a:off x="3318292" y="4183831"/>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5" name="Google Shape;905;p97"/>
          <p:cNvSpPr/>
          <p:nvPr/>
        </p:nvSpPr>
        <p:spPr>
          <a:xfrm>
            <a:off x="5406552" y="5019361"/>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906" name="Google Shape;906;p97"/>
          <p:cNvCxnSpPr/>
          <p:nvPr/>
        </p:nvCxnSpPr>
        <p:spPr>
          <a:xfrm rot="10800000">
            <a:off x="666900" y="4066933"/>
            <a:ext cx="5195666" cy="0"/>
          </a:xfrm>
          <a:prstGeom prst="straightConnector1">
            <a:avLst/>
          </a:prstGeom>
          <a:noFill/>
          <a:ln cap="flat" cmpd="sng" w="28425">
            <a:solidFill>
              <a:schemeClr val="lt1"/>
            </a:solidFill>
            <a:prstDash val="solid"/>
            <a:round/>
            <a:headEnd len="sm" w="sm" type="none"/>
            <a:tailEnd len="sm" w="sm" type="none"/>
          </a:ln>
        </p:spPr>
      </p:cxnSp>
      <p:sp>
        <p:nvSpPr>
          <p:cNvPr id="907" name="Google Shape;907;p97"/>
          <p:cNvSpPr/>
          <p:nvPr/>
        </p:nvSpPr>
        <p:spPr>
          <a:xfrm>
            <a:off x="1324974" y="2659349"/>
            <a:ext cx="1343652" cy="716760"/>
          </a:xfrm>
          <a:prstGeom prst="ellipse">
            <a:avLst/>
          </a:prstGeom>
          <a:solidFill>
            <a:srgbClr val="C55A1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fr-FR" sz="1800" u="none" cap="none" strike="noStrike">
                <a:solidFill>
                  <a:schemeClr val="lt1"/>
                </a:solidFill>
                <a:latin typeface="Arial"/>
                <a:ea typeface="Arial"/>
                <a:cs typeface="Arial"/>
                <a:sym typeface="Arial"/>
              </a:rPr>
              <a:t>Zone 1</a:t>
            </a:r>
            <a:endParaRPr b="0" i="0" sz="1400" u="none" cap="none" strike="noStrike">
              <a:solidFill>
                <a:srgbClr val="000000"/>
              </a:solidFill>
              <a:latin typeface="Arial"/>
              <a:ea typeface="Arial"/>
              <a:cs typeface="Arial"/>
              <a:sym typeface="Arial"/>
            </a:endParaRPr>
          </a:p>
        </p:txBody>
      </p:sp>
      <p:cxnSp>
        <p:nvCxnSpPr>
          <p:cNvPr id="908" name="Google Shape;908;p97"/>
          <p:cNvCxnSpPr/>
          <p:nvPr/>
        </p:nvCxnSpPr>
        <p:spPr>
          <a:xfrm rot="10800000">
            <a:off x="666900" y="2135351"/>
            <a:ext cx="5195666" cy="0"/>
          </a:xfrm>
          <a:prstGeom prst="straightConnector1">
            <a:avLst/>
          </a:prstGeom>
          <a:noFill/>
          <a:ln cap="flat" cmpd="sng" w="28425">
            <a:solidFill>
              <a:schemeClr val="lt1"/>
            </a:solidFill>
            <a:prstDash val="solid"/>
            <a:round/>
            <a:headEnd len="sm" w="sm" type="none"/>
            <a:tailEnd len="sm" w="sm" type="none"/>
          </a:ln>
        </p:spPr>
      </p:cxnSp>
      <p:cxnSp>
        <p:nvCxnSpPr>
          <p:cNvPr id="909" name="Google Shape;909;p97"/>
          <p:cNvCxnSpPr/>
          <p:nvPr/>
        </p:nvCxnSpPr>
        <p:spPr>
          <a:xfrm>
            <a:off x="644314" y="1312393"/>
            <a:ext cx="360" cy="5233680"/>
          </a:xfrm>
          <a:prstGeom prst="straightConnector1">
            <a:avLst/>
          </a:prstGeom>
          <a:noFill/>
          <a:ln cap="flat" cmpd="sng" w="28425">
            <a:solidFill>
              <a:schemeClr val="lt1"/>
            </a:solidFill>
            <a:prstDash val="solid"/>
            <a:round/>
            <a:headEnd len="sm" w="sm" type="none"/>
            <a:tailEnd len="sm" w="sm" type="none"/>
          </a:ln>
        </p:spPr>
      </p:cxnSp>
      <p:sp>
        <p:nvSpPr>
          <p:cNvPr id="910" name="Google Shape;910;p97"/>
          <p:cNvSpPr/>
          <p:nvPr/>
        </p:nvSpPr>
        <p:spPr>
          <a:xfrm>
            <a:off x="1332047" y="3430943"/>
            <a:ext cx="1544749" cy="424634"/>
          </a:xfrm>
          <a:prstGeom prst="ellipse">
            <a:avLst/>
          </a:prstGeom>
          <a:no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911" name="Google Shape;911;p97"/>
          <p:cNvSpPr txBox="1"/>
          <p:nvPr/>
        </p:nvSpPr>
        <p:spPr>
          <a:xfrm>
            <a:off x="1399002" y="3480928"/>
            <a:ext cx="1877983"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fr-FR" sz="1400" u="none" cap="none" strike="noStrike">
                <a:solidFill>
                  <a:schemeClr val="lt1"/>
                </a:solidFill>
                <a:latin typeface="Arial"/>
                <a:ea typeface="Arial"/>
                <a:cs typeface="Arial"/>
                <a:sym typeface="Arial"/>
              </a:rPr>
              <a:t>1</a:t>
            </a:r>
            <a:r>
              <a:rPr b="0" baseline="30000" i="0" lang="fr-FR" sz="1400" u="none" cap="none" strike="noStrike">
                <a:solidFill>
                  <a:schemeClr val="lt1"/>
                </a:solidFill>
                <a:latin typeface="Arial"/>
                <a:ea typeface="Arial"/>
                <a:cs typeface="Arial"/>
                <a:sym typeface="Arial"/>
              </a:rPr>
              <a:t>er</a:t>
            </a:r>
            <a:r>
              <a:rPr b="0" i="0" lang="fr-FR" sz="1400" u="none" cap="none" strike="noStrike">
                <a:solidFill>
                  <a:schemeClr val="lt1"/>
                </a:solidFill>
                <a:latin typeface="Arial"/>
                <a:ea typeface="Arial"/>
                <a:cs typeface="Arial"/>
                <a:sym typeface="Arial"/>
              </a:rPr>
              <a:t> Rideau Bis</a:t>
            </a:r>
            <a:endParaRPr b="0" i="0" sz="1400" u="none" cap="none" strike="noStrike">
              <a:solidFill>
                <a:srgbClr val="000000"/>
              </a:solidFill>
              <a:latin typeface="Arial"/>
              <a:ea typeface="Arial"/>
              <a:cs typeface="Arial"/>
              <a:sym typeface="Arial"/>
            </a:endParaRPr>
          </a:p>
        </p:txBody>
      </p:sp>
      <p:sp>
        <p:nvSpPr>
          <p:cNvPr id="912" name="Google Shape;912;p97"/>
          <p:cNvSpPr/>
          <p:nvPr/>
        </p:nvSpPr>
        <p:spPr>
          <a:xfrm>
            <a:off x="1134967" y="3063538"/>
            <a:ext cx="1240364" cy="359581"/>
          </a:xfrm>
          <a:prstGeom prst="ellipse">
            <a:avLst/>
          </a:prstGeom>
          <a:no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913" name="Google Shape;913;p97"/>
          <p:cNvSpPr txBox="1"/>
          <p:nvPr/>
        </p:nvSpPr>
        <p:spPr>
          <a:xfrm>
            <a:off x="1272676" y="3094015"/>
            <a:ext cx="1081212"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fr-FR" sz="1400" u="none" cap="none" strike="noStrike">
                <a:solidFill>
                  <a:schemeClr val="lt1"/>
                </a:solidFill>
                <a:latin typeface="Arial"/>
                <a:ea typeface="Arial"/>
                <a:cs typeface="Arial"/>
                <a:sym typeface="Arial"/>
              </a:rPr>
              <a:t>1</a:t>
            </a:r>
            <a:r>
              <a:rPr b="0" baseline="30000" i="0" lang="fr-FR" sz="1400" u="none" cap="none" strike="noStrike">
                <a:solidFill>
                  <a:schemeClr val="lt1"/>
                </a:solidFill>
                <a:latin typeface="Arial"/>
                <a:ea typeface="Arial"/>
                <a:cs typeface="Arial"/>
                <a:sym typeface="Arial"/>
              </a:rPr>
              <a:t>er</a:t>
            </a:r>
            <a:r>
              <a:rPr b="0" i="0" lang="fr-FR" sz="1400" u="none" cap="none" strike="noStrike">
                <a:solidFill>
                  <a:schemeClr val="lt1"/>
                </a:solidFill>
                <a:latin typeface="Arial"/>
                <a:ea typeface="Arial"/>
                <a:cs typeface="Arial"/>
                <a:sym typeface="Arial"/>
              </a:rPr>
              <a:t> rideau </a:t>
            </a:r>
            <a:endParaRPr b="0" i="0" sz="1400" u="none" cap="none" strike="noStrike">
              <a:solidFill>
                <a:srgbClr val="000000"/>
              </a:solidFill>
              <a:latin typeface="Arial"/>
              <a:ea typeface="Arial"/>
              <a:cs typeface="Arial"/>
              <a:sym typeface="Arial"/>
            </a:endParaRPr>
          </a:p>
        </p:txBody>
      </p:sp>
      <p:sp>
        <p:nvSpPr>
          <p:cNvPr id="914" name="Google Shape;914;p97"/>
          <p:cNvSpPr/>
          <p:nvPr/>
        </p:nvSpPr>
        <p:spPr>
          <a:xfrm rot="-1477247">
            <a:off x="2945498" y="3452917"/>
            <a:ext cx="1097478" cy="394409"/>
          </a:xfrm>
          <a:prstGeom prst="ellipse">
            <a:avLst/>
          </a:prstGeom>
          <a:no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915" name="Google Shape;915;p97"/>
          <p:cNvSpPr txBox="1"/>
          <p:nvPr/>
        </p:nvSpPr>
        <p:spPr>
          <a:xfrm rot="-1869075">
            <a:off x="3049781" y="3494452"/>
            <a:ext cx="990462" cy="5847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fr-FR" sz="1400" u="none" cap="none" strike="noStrike">
                <a:solidFill>
                  <a:schemeClr val="lt1"/>
                </a:solidFill>
                <a:latin typeface="Arial"/>
                <a:ea typeface="Arial"/>
                <a:cs typeface="Arial"/>
                <a:sym typeface="Arial"/>
              </a:rPr>
              <a:t>1</a:t>
            </a:r>
            <a:r>
              <a:rPr b="0" baseline="30000" i="0" lang="fr-FR" sz="1400" u="none" cap="none" strike="noStrike">
                <a:solidFill>
                  <a:schemeClr val="lt1"/>
                </a:solidFill>
                <a:latin typeface="Arial"/>
                <a:ea typeface="Arial"/>
                <a:cs typeface="Arial"/>
                <a:sym typeface="Arial"/>
              </a:rPr>
              <a:t>er</a:t>
            </a:r>
            <a:r>
              <a:rPr b="0" i="0" lang="fr-FR" sz="1400" u="none" cap="none" strike="noStrike">
                <a:solidFill>
                  <a:schemeClr val="lt1"/>
                </a:solidFill>
                <a:latin typeface="Arial"/>
                <a:ea typeface="Arial"/>
                <a:cs typeface="Arial"/>
                <a:sym typeface="Arial"/>
              </a:rPr>
              <a:t> rideau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916" name="Google Shape;916;p97"/>
          <p:cNvSpPr/>
          <p:nvPr/>
        </p:nvSpPr>
        <p:spPr>
          <a:xfrm>
            <a:off x="4155673" y="3280431"/>
            <a:ext cx="1209450" cy="371328"/>
          </a:xfrm>
          <a:prstGeom prst="ellipse">
            <a:avLst/>
          </a:prstGeom>
          <a:no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917" name="Google Shape;917;p97"/>
          <p:cNvSpPr txBox="1"/>
          <p:nvPr/>
        </p:nvSpPr>
        <p:spPr>
          <a:xfrm>
            <a:off x="4266993" y="3312206"/>
            <a:ext cx="150854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fr-FR" sz="1400" u="none" cap="none" strike="noStrike">
                <a:solidFill>
                  <a:schemeClr val="lt1"/>
                </a:solidFill>
                <a:latin typeface="Arial"/>
                <a:ea typeface="Arial"/>
                <a:cs typeface="Arial"/>
                <a:sym typeface="Arial"/>
              </a:rPr>
              <a:t>1</a:t>
            </a:r>
            <a:r>
              <a:rPr b="0" baseline="30000" i="0" lang="fr-FR" sz="1400" u="none" cap="none" strike="noStrike">
                <a:solidFill>
                  <a:schemeClr val="lt1"/>
                </a:solidFill>
                <a:latin typeface="Arial"/>
                <a:ea typeface="Arial"/>
                <a:cs typeface="Arial"/>
                <a:sym typeface="Arial"/>
              </a:rPr>
              <a:t>er</a:t>
            </a:r>
            <a:r>
              <a:rPr b="0" i="0" lang="fr-FR" sz="1400" u="none" cap="none" strike="noStrike">
                <a:solidFill>
                  <a:schemeClr val="lt1"/>
                </a:solidFill>
                <a:latin typeface="Arial"/>
                <a:ea typeface="Arial"/>
                <a:cs typeface="Arial"/>
                <a:sym typeface="Arial"/>
              </a:rPr>
              <a:t> rideau </a:t>
            </a:r>
            <a:endParaRPr b="0" i="0" sz="1400" u="none" cap="none" strike="noStrike">
              <a:solidFill>
                <a:srgbClr val="000000"/>
              </a:solidFill>
              <a:latin typeface="Arial"/>
              <a:ea typeface="Arial"/>
              <a:cs typeface="Arial"/>
              <a:sym typeface="Arial"/>
            </a:endParaRPr>
          </a:p>
        </p:txBody>
      </p:sp>
      <p:sp>
        <p:nvSpPr>
          <p:cNvPr id="918" name="Google Shape;918;p97"/>
          <p:cNvSpPr txBox="1"/>
          <p:nvPr/>
        </p:nvSpPr>
        <p:spPr>
          <a:xfrm>
            <a:off x="6009184" y="1145488"/>
            <a:ext cx="6194235" cy="5401438"/>
          </a:xfrm>
          <a:prstGeom prst="rect">
            <a:avLst/>
          </a:prstGeom>
          <a:noFill/>
          <a:ln>
            <a:noFill/>
          </a:ln>
        </p:spPr>
        <p:txBody>
          <a:bodyPr anchorCtr="0" anchor="t" bIns="45700" lIns="91425" spcFirstLastPara="1" rIns="91425" wrap="square" tIns="45700">
            <a:spAutoFit/>
          </a:bodyPr>
          <a:lstStyle/>
          <a:p>
            <a:pPr indent="0" lvl="0" marL="108000" marR="0" rtl="0" algn="just">
              <a:lnSpc>
                <a:spcPct val="100000"/>
              </a:lnSpc>
              <a:spcBef>
                <a:spcPts val="0"/>
              </a:spcBef>
              <a:spcAft>
                <a:spcPts val="0"/>
              </a:spcAft>
              <a:buClr>
                <a:srgbClr val="000000"/>
              </a:buClr>
              <a:buSzPts val="1500"/>
              <a:buFont typeface="Arial"/>
              <a:buNone/>
            </a:pPr>
            <a:r>
              <a:rPr b="0" i="0" lang="fr-FR" sz="1500" u="none" cap="none" strike="noStrike">
                <a:solidFill>
                  <a:srgbClr val="000000"/>
                </a:solidFill>
                <a:latin typeface="Calibri"/>
                <a:ea typeface="Calibri"/>
                <a:cs typeface="Calibri"/>
                <a:sym typeface="Calibri"/>
              </a:rPr>
              <a:t>Montée défensive :</a:t>
            </a:r>
            <a:endParaRPr/>
          </a:p>
          <a:p>
            <a:pPr indent="0" lvl="0" marL="108000" marR="0" rtl="0" algn="just">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Calibri"/>
              <a:ea typeface="Calibri"/>
              <a:cs typeface="Calibri"/>
              <a:sym typeface="Calibri"/>
            </a:endParaRPr>
          </a:p>
          <a:p>
            <a:pPr indent="-285750" lvl="0" marL="393750" marR="0" rtl="0" algn="just">
              <a:lnSpc>
                <a:spcPct val="100000"/>
              </a:lnSpc>
              <a:spcBef>
                <a:spcPts val="0"/>
              </a:spcBef>
              <a:spcAft>
                <a:spcPts val="0"/>
              </a:spcAft>
              <a:buClr>
                <a:srgbClr val="000000"/>
              </a:buClr>
              <a:buSzPts val="1500"/>
              <a:buFont typeface="Noto Sans Symbols"/>
              <a:buChar char="⮚"/>
            </a:pPr>
            <a:r>
              <a:rPr b="0" i="0" lang="fr-FR" sz="1500" u="none" cap="none" strike="noStrike">
                <a:solidFill>
                  <a:srgbClr val="000000"/>
                </a:solidFill>
                <a:latin typeface="Calibri"/>
                <a:ea typeface="Calibri"/>
                <a:cs typeface="Calibri"/>
                <a:sym typeface="Calibri"/>
              </a:rPr>
              <a:t>1er rideau </a:t>
            </a:r>
            <a:endParaRPr b="0" i="0" sz="1500" u="none" cap="none" strike="noStrike">
              <a:solidFill>
                <a:srgbClr val="000000"/>
              </a:solidFill>
              <a:latin typeface="Calibri"/>
              <a:ea typeface="Calibri"/>
              <a:cs typeface="Calibri"/>
              <a:sym typeface="Calibri"/>
            </a:endParaRPr>
          </a:p>
          <a:p>
            <a:pPr indent="-285750" lvl="0" marL="393750" marR="0" rtl="0" algn="just">
              <a:lnSpc>
                <a:spcPct val="100000"/>
              </a:lnSpc>
              <a:spcBef>
                <a:spcPts val="0"/>
              </a:spcBef>
              <a:spcAft>
                <a:spcPts val="0"/>
              </a:spcAft>
              <a:buClr>
                <a:srgbClr val="000000"/>
              </a:buClr>
              <a:buSzPts val="1500"/>
              <a:buFont typeface="Arial"/>
              <a:buChar char="•"/>
            </a:pPr>
            <a:r>
              <a:rPr b="0" i="0" lang="fr-FR" sz="1500" u="none" cap="none" strike="noStrike">
                <a:solidFill>
                  <a:srgbClr val="000000"/>
                </a:solidFill>
                <a:latin typeface="Calibri"/>
                <a:ea typeface="Calibri"/>
                <a:cs typeface="Calibri"/>
                <a:sym typeface="Calibri"/>
              </a:rPr>
              <a:t>L’ailier (qui se trouve du côté du coup d’envoi) montée rapide. Elle monte dans le dos de la réceptionneuse adverse pour récupérer la balle ou gêner le soutien adverse. </a:t>
            </a:r>
            <a:endParaRPr b="0" i="0" sz="1500" u="none" cap="none" strike="noStrike">
              <a:solidFill>
                <a:srgbClr val="000000"/>
              </a:solidFill>
              <a:latin typeface="Calibri"/>
              <a:ea typeface="Calibri"/>
              <a:cs typeface="Calibri"/>
              <a:sym typeface="Calibri"/>
            </a:endParaRPr>
          </a:p>
          <a:p>
            <a:pPr indent="-285750" lvl="0" marL="393750" marR="0" rtl="0" algn="just">
              <a:lnSpc>
                <a:spcPct val="100000"/>
              </a:lnSpc>
              <a:spcBef>
                <a:spcPts val="0"/>
              </a:spcBef>
              <a:spcAft>
                <a:spcPts val="0"/>
              </a:spcAft>
              <a:buClr>
                <a:srgbClr val="000000"/>
              </a:buClr>
              <a:buSzPts val="1500"/>
              <a:buFont typeface="Arial"/>
              <a:buChar char="•"/>
            </a:pPr>
            <a:r>
              <a:rPr b="0" i="0" lang="fr-FR" sz="1500" u="none" cap="none" strike="noStrike">
                <a:solidFill>
                  <a:srgbClr val="000000"/>
                </a:solidFill>
                <a:latin typeface="Calibri"/>
                <a:ea typeface="Calibri"/>
                <a:cs typeface="Calibri"/>
                <a:sym typeface="Calibri"/>
              </a:rPr>
              <a:t>Les deuxième ligne montent rapidement pour réceptionner le ballon ou plaquer la réceptionneuse. (Attitude 1ere: jouer le ballon)</a:t>
            </a:r>
            <a:endParaRPr b="0" i="0" sz="1500" u="none" cap="none" strike="noStrike">
              <a:solidFill>
                <a:srgbClr val="000000"/>
              </a:solidFill>
              <a:latin typeface="Calibri"/>
              <a:ea typeface="Calibri"/>
              <a:cs typeface="Calibri"/>
              <a:sym typeface="Calibri"/>
            </a:endParaRPr>
          </a:p>
          <a:p>
            <a:pPr indent="-285750" lvl="0" marL="393750" marR="0" rtl="0" algn="just">
              <a:lnSpc>
                <a:spcPct val="100000"/>
              </a:lnSpc>
              <a:spcBef>
                <a:spcPts val="0"/>
              </a:spcBef>
              <a:spcAft>
                <a:spcPts val="0"/>
              </a:spcAft>
              <a:buClr>
                <a:srgbClr val="000000"/>
              </a:buClr>
              <a:buSzPts val="1500"/>
              <a:buFont typeface="Arial"/>
              <a:buChar char="•"/>
            </a:pPr>
            <a:r>
              <a:rPr b="0" i="0" lang="fr-FR" sz="1500" u="none" cap="none" strike="noStrike">
                <a:solidFill>
                  <a:srgbClr val="000000"/>
                </a:solidFill>
                <a:latin typeface="Calibri"/>
                <a:ea typeface="Calibri"/>
                <a:cs typeface="Calibri"/>
                <a:sym typeface="Calibri"/>
              </a:rPr>
              <a:t>Troisième ligne aile montent rapidement pour fermer l’extérieur du jeu. Ce qui empêche une échappée extérieur de la réceptionneuse. Les troisième ligne anticipent une  éventuelle relance. </a:t>
            </a:r>
            <a:endParaRPr b="0" i="0" sz="1500" u="none" cap="none" strike="noStrike">
              <a:solidFill>
                <a:srgbClr val="000000"/>
              </a:solidFill>
              <a:latin typeface="Calibri"/>
              <a:ea typeface="Calibri"/>
              <a:cs typeface="Calibri"/>
              <a:sym typeface="Calibri"/>
            </a:endParaRPr>
          </a:p>
          <a:p>
            <a:pPr indent="-285750" lvl="0" marL="393750" marR="0" rtl="0" algn="just">
              <a:lnSpc>
                <a:spcPct val="100000"/>
              </a:lnSpc>
              <a:spcBef>
                <a:spcPts val="0"/>
              </a:spcBef>
              <a:spcAft>
                <a:spcPts val="0"/>
              </a:spcAft>
              <a:buClr>
                <a:srgbClr val="000000"/>
              </a:buClr>
              <a:buSzPts val="1500"/>
              <a:buFont typeface="Arial"/>
              <a:buChar char="•"/>
            </a:pPr>
            <a:r>
              <a:rPr b="0" i="0" lang="fr-FR" sz="1500" u="none" cap="none" strike="noStrike">
                <a:solidFill>
                  <a:srgbClr val="000000"/>
                </a:solidFill>
                <a:latin typeface="Calibri"/>
                <a:ea typeface="Calibri"/>
                <a:cs typeface="Calibri"/>
                <a:sym typeface="Calibri"/>
              </a:rPr>
              <a:t>Centres et l’ailier côté ouvert montent pour anticiper la possibilité du jeu sur l'extérieur. Attention de ne pas aller trop loin et de revenir derrière la ligne de hors-jeu. </a:t>
            </a:r>
            <a:endParaRPr b="0" i="0" sz="1500" u="none" cap="none" strike="noStrike">
              <a:solidFill>
                <a:srgbClr val="000000"/>
              </a:solidFill>
              <a:latin typeface="Calibri"/>
              <a:ea typeface="Calibri"/>
              <a:cs typeface="Calibri"/>
              <a:sym typeface="Calibri"/>
            </a:endParaRPr>
          </a:p>
          <a:p>
            <a:pPr indent="-285750" lvl="0" marL="393750" marR="0" rtl="0" algn="just">
              <a:lnSpc>
                <a:spcPct val="100000"/>
              </a:lnSpc>
              <a:spcBef>
                <a:spcPts val="0"/>
              </a:spcBef>
              <a:spcAft>
                <a:spcPts val="0"/>
              </a:spcAft>
              <a:buClr>
                <a:srgbClr val="000000"/>
              </a:buClr>
              <a:buSzPts val="1500"/>
              <a:buFont typeface="Noto Sans Symbols"/>
              <a:buChar char="⮚"/>
            </a:pPr>
            <a:r>
              <a:rPr b="0" i="0" lang="fr-FR" sz="1500" u="none" cap="none" strike="noStrike">
                <a:solidFill>
                  <a:srgbClr val="000000"/>
                </a:solidFill>
                <a:latin typeface="Calibri"/>
                <a:ea typeface="Calibri"/>
                <a:cs typeface="Calibri"/>
                <a:sym typeface="Calibri"/>
              </a:rPr>
              <a:t>1er rideau Bis : </a:t>
            </a:r>
            <a:endParaRPr b="0" i="0" sz="1500" u="none" cap="none" strike="noStrike">
              <a:solidFill>
                <a:srgbClr val="000000"/>
              </a:solidFill>
              <a:latin typeface="Calibri"/>
              <a:ea typeface="Calibri"/>
              <a:cs typeface="Calibri"/>
              <a:sym typeface="Calibri"/>
            </a:endParaRPr>
          </a:p>
          <a:p>
            <a:pPr indent="0" lvl="0" marL="361950" marR="0" rtl="0" algn="just">
              <a:lnSpc>
                <a:spcPct val="100000"/>
              </a:lnSpc>
              <a:spcBef>
                <a:spcPts val="0"/>
              </a:spcBef>
              <a:spcAft>
                <a:spcPts val="0"/>
              </a:spcAft>
              <a:buNone/>
            </a:pPr>
            <a:r>
              <a:rPr b="0" i="0" lang="fr-FR" sz="1500" u="none" cap="none" strike="noStrike">
                <a:solidFill>
                  <a:srgbClr val="000000"/>
                </a:solidFill>
                <a:latin typeface="Calibri"/>
                <a:ea typeface="Calibri"/>
                <a:cs typeface="Calibri"/>
                <a:sym typeface="Calibri"/>
              </a:rPr>
              <a:t>La première ligne monte frontalement pour plaquer la réceptionneuse adverse ou venir au soutien dans le regroupement défensif ou offensif.</a:t>
            </a:r>
            <a:endParaRPr b="0" i="0" sz="1500" u="none" cap="none" strike="noStrike">
              <a:solidFill>
                <a:srgbClr val="000000"/>
              </a:solidFill>
              <a:latin typeface="Calibri"/>
              <a:ea typeface="Calibri"/>
              <a:cs typeface="Calibri"/>
              <a:sym typeface="Calibri"/>
            </a:endParaRPr>
          </a:p>
          <a:p>
            <a:pPr indent="-285750" lvl="0" marL="393750" marR="0" rtl="0" algn="just">
              <a:lnSpc>
                <a:spcPct val="100000"/>
              </a:lnSpc>
              <a:spcBef>
                <a:spcPts val="0"/>
              </a:spcBef>
              <a:spcAft>
                <a:spcPts val="0"/>
              </a:spcAft>
              <a:buClr>
                <a:srgbClr val="000000"/>
              </a:buClr>
              <a:buSzPts val="1500"/>
              <a:buFont typeface="Noto Sans Symbols"/>
              <a:buChar char="⮚"/>
            </a:pPr>
            <a:r>
              <a:rPr b="0" i="0" lang="fr-FR" sz="1500" u="none" cap="none" strike="noStrike">
                <a:solidFill>
                  <a:srgbClr val="000000"/>
                </a:solidFill>
                <a:latin typeface="Calibri"/>
                <a:ea typeface="Calibri"/>
                <a:cs typeface="Calibri"/>
                <a:sym typeface="Calibri"/>
              </a:rPr>
              <a:t>2eme rideau :</a:t>
            </a:r>
            <a:endParaRPr b="0" i="0" sz="1500" u="none" cap="none" strike="noStrike">
              <a:solidFill>
                <a:srgbClr val="000000"/>
              </a:solidFill>
              <a:latin typeface="Calibri"/>
              <a:ea typeface="Calibri"/>
              <a:cs typeface="Calibri"/>
              <a:sym typeface="Calibri"/>
            </a:endParaRPr>
          </a:p>
          <a:p>
            <a:pPr indent="0" lvl="0" marL="361950" marR="0" rtl="0" algn="just">
              <a:lnSpc>
                <a:spcPct val="100000"/>
              </a:lnSpc>
              <a:spcBef>
                <a:spcPts val="0"/>
              </a:spcBef>
              <a:spcAft>
                <a:spcPts val="0"/>
              </a:spcAft>
              <a:buNone/>
            </a:pPr>
            <a:r>
              <a:rPr b="0" i="0" lang="fr-FR" sz="1500" u="none" cap="none" strike="noStrike">
                <a:solidFill>
                  <a:srgbClr val="000000"/>
                </a:solidFill>
                <a:latin typeface="Calibri"/>
                <a:ea typeface="Calibri"/>
                <a:cs typeface="Calibri"/>
                <a:sym typeface="Calibri"/>
              </a:rPr>
              <a:t>La botteuse reste second rideau afin d’anticiper un petit coup de pied par-dessus de l’équipe adverse. </a:t>
            </a:r>
            <a:endParaRPr b="0" i="0" sz="1500" u="none" cap="none" strike="noStrike">
              <a:solidFill>
                <a:srgbClr val="000000"/>
              </a:solidFill>
              <a:latin typeface="Calibri"/>
              <a:ea typeface="Calibri"/>
              <a:cs typeface="Calibri"/>
              <a:sym typeface="Calibri"/>
            </a:endParaRPr>
          </a:p>
          <a:p>
            <a:pPr indent="-285750" lvl="0" marL="393750" marR="0" rtl="0" algn="just">
              <a:lnSpc>
                <a:spcPct val="100000"/>
              </a:lnSpc>
              <a:spcBef>
                <a:spcPts val="0"/>
              </a:spcBef>
              <a:spcAft>
                <a:spcPts val="0"/>
              </a:spcAft>
              <a:buClr>
                <a:srgbClr val="000000"/>
              </a:buClr>
              <a:buSzPts val="1500"/>
              <a:buFont typeface="Noto Sans Symbols"/>
              <a:buChar char="⮚"/>
            </a:pPr>
            <a:r>
              <a:rPr b="0" i="0" lang="fr-FR" sz="1500" u="none" cap="none" strike="noStrike">
                <a:solidFill>
                  <a:srgbClr val="000000"/>
                </a:solidFill>
                <a:latin typeface="Calibri"/>
                <a:ea typeface="Calibri"/>
                <a:cs typeface="Calibri"/>
                <a:sym typeface="Calibri"/>
              </a:rPr>
              <a:t>3eme rideau :</a:t>
            </a:r>
            <a:endParaRPr b="0" i="0" sz="1500" u="none" cap="none" strike="noStrike">
              <a:solidFill>
                <a:srgbClr val="000000"/>
              </a:solidFill>
              <a:latin typeface="Calibri"/>
              <a:ea typeface="Calibri"/>
              <a:cs typeface="Calibri"/>
              <a:sym typeface="Calibri"/>
            </a:endParaRPr>
          </a:p>
          <a:p>
            <a:pPr indent="0" lvl="0" marL="361950" marR="0" rtl="0" algn="just">
              <a:lnSpc>
                <a:spcPct val="100000"/>
              </a:lnSpc>
              <a:spcBef>
                <a:spcPts val="0"/>
              </a:spcBef>
              <a:spcAft>
                <a:spcPts val="0"/>
              </a:spcAft>
              <a:buNone/>
            </a:pPr>
            <a:r>
              <a:rPr b="0" i="0" lang="fr-FR" sz="1500" u="none" cap="none" strike="noStrike">
                <a:solidFill>
                  <a:srgbClr val="000000"/>
                </a:solidFill>
                <a:latin typeface="Calibri"/>
                <a:ea typeface="Calibri"/>
                <a:cs typeface="Calibri"/>
                <a:sym typeface="Calibri"/>
              </a:rPr>
              <a:t>Le demi de mêlée, le 3eme ligne centre et l’arrière couvrent le fond de terrain en restent sur la ligne des 40m </a:t>
            </a:r>
            <a:endParaRPr b="0" i="0" sz="1500" u="none" cap="none" strike="noStrike">
              <a:solidFill>
                <a:srgbClr val="000000"/>
              </a:solidFill>
              <a:latin typeface="Calibri"/>
              <a:ea typeface="Calibri"/>
              <a:cs typeface="Calibri"/>
              <a:sym typeface="Calibri"/>
            </a:endParaRPr>
          </a:p>
        </p:txBody>
      </p:sp>
      <p:pic>
        <p:nvPicPr>
          <p:cNvPr id="919" name="Google Shape;919;p97"/>
          <p:cNvPicPr preferRelativeResize="0"/>
          <p:nvPr/>
        </p:nvPicPr>
        <p:blipFill rotWithShape="1">
          <a:blip r:embed="rId3">
            <a:alphaModFix/>
          </a:blip>
          <a:srcRect b="0" l="0" r="0" t="0"/>
          <a:stretch/>
        </p:blipFill>
        <p:spPr>
          <a:xfrm>
            <a:off x="80100" y="9603"/>
            <a:ext cx="1275480" cy="1236600"/>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3" name="Shape 923"/>
        <p:cNvGrpSpPr/>
        <p:nvPr/>
      </p:nvGrpSpPr>
      <p:grpSpPr>
        <a:xfrm>
          <a:off x="0" y="0"/>
          <a:ext cx="0" cy="0"/>
          <a:chOff x="0" y="0"/>
          <a:chExt cx="0" cy="0"/>
        </a:xfrm>
      </p:grpSpPr>
      <p:sp>
        <p:nvSpPr>
          <p:cNvPr id="924" name="Google Shape;924;p98"/>
          <p:cNvSpPr txBox="1"/>
          <p:nvPr>
            <p:ph type="title"/>
          </p:nvPr>
        </p:nvSpPr>
        <p:spPr>
          <a:xfrm>
            <a:off x="1524180" y="144284"/>
            <a:ext cx="9143640" cy="1174153"/>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4400"/>
              <a:buFont typeface="Impact"/>
              <a:buNone/>
            </a:pPr>
            <a:r>
              <a:rPr lang="fr-FR">
                <a:latin typeface="Impact"/>
                <a:ea typeface="Impact"/>
                <a:cs typeface="Impact"/>
                <a:sym typeface="Impact"/>
              </a:rPr>
              <a:t>Zone 2</a:t>
            </a:r>
            <a:endParaRPr/>
          </a:p>
        </p:txBody>
      </p:sp>
      <p:sp>
        <p:nvSpPr>
          <p:cNvPr id="925" name="Google Shape;925;p98"/>
          <p:cNvSpPr txBox="1"/>
          <p:nvPr/>
        </p:nvSpPr>
        <p:spPr>
          <a:xfrm>
            <a:off x="492361" y="1291083"/>
            <a:ext cx="5580000" cy="5163840"/>
          </a:xfrm>
          <a:prstGeom prst="rect">
            <a:avLst/>
          </a:prstGeom>
          <a:solidFill>
            <a:srgbClr val="C5E0B4"/>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l">
              <a:lnSpc>
                <a:spcPct val="100000"/>
              </a:lnSpc>
              <a:spcBef>
                <a:spcPts val="0"/>
              </a:spcBef>
              <a:spcAft>
                <a:spcPts val="0"/>
              </a:spcAft>
              <a:buClr>
                <a:srgbClr val="000000"/>
              </a:buClr>
              <a:buSzPts val="2800"/>
              <a:buFont typeface="Arial"/>
              <a:buNone/>
            </a:pPr>
            <a:r>
              <a:t/>
            </a:r>
            <a:endParaRPr b="0" i="0" sz="2800" u="none" cap="none" strike="noStrike">
              <a:solidFill>
                <a:schemeClr val="lt1"/>
              </a:solidFill>
              <a:latin typeface="Arial"/>
              <a:ea typeface="Arial"/>
              <a:cs typeface="Arial"/>
              <a:sym typeface="Arial"/>
            </a:endParaRPr>
          </a:p>
        </p:txBody>
      </p:sp>
      <p:cxnSp>
        <p:nvCxnSpPr>
          <p:cNvPr id="926" name="Google Shape;926;p98"/>
          <p:cNvCxnSpPr/>
          <p:nvPr/>
        </p:nvCxnSpPr>
        <p:spPr>
          <a:xfrm>
            <a:off x="638347" y="1328040"/>
            <a:ext cx="28913" cy="5343681"/>
          </a:xfrm>
          <a:prstGeom prst="straightConnector1">
            <a:avLst/>
          </a:prstGeom>
          <a:noFill/>
          <a:ln cap="flat" cmpd="sng" w="28425">
            <a:solidFill>
              <a:schemeClr val="lt1"/>
            </a:solidFill>
            <a:prstDash val="solid"/>
            <a:round/>
            <a:headEnd len="sm" w="sm" type="none"/>
            <a:tailEnd len="sm" w="sm" type="none"/>
          </a:ln>
        </p:spPr>
      </p:cxnSp>
      <p:cxnSp>
        <p:nvCxnSpPr>
          <p:cNvPr id="927" name="Google Shape;927;p98"/>
          <p:cNvCxnSpPr/>
          <p:nvPr/>
        </p:nvCxnSpPr>
        <p:spPr>
          <a:xfrm>
            <a:off x="5864366" y="1293120"/>
            <a:ext cx="360" cy="5233680"/>
          </a:xfrm>
          <a:prstGeom prst="straightConnector1">
            <a:avLst/>
          </a:prstGeom>
          <a:noFill/>
          <a:ln cap="flat" cmpd="sng" w="28425">
            <a:solidFill>
              <a:schemeClr val="lt1"/>
            </a:solidFill>
            <a:prstDash val="solid"/>
            <a:round/>
            <a:headEnd len="sm" w="sm" type="none"/>
            <a:tailEnd len="sm" w="sm" type="none"/>
          </a:ln>
        </p:spPr>
      </p:cxnSp>
      <p:sp>
        <p:nvSpPr>
          <p:cNvPr id="928" name="Google Shape;928;p98"/>
          <p:cNvSpPr/>
          <p:nvPr/>
        </p:nvSpPr>
        <p:spPr>
          <a:xfrm>
            <a:off x="714628" y="4558230"/>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9" name="Google Shape;929;p98"/>
          <p:cNvSpPr/>
          <p:nvPr/>
        </p:nvSpPr>
        <p:spPr>
          <a:xfrm>
            <a:off x="1059162" y="4517018"/>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0" name="Google Shape;930;p98"/>
          <p:cNvSpPr/>
          <p:nvPr/>
        </p:nvSpPr>
        <p:spPr>
          <a:xfrm>
            <a:off x="1425614" y="4538691"/>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1" name="Google Shape;931;p98"/>
          <p:cNvSpPr/>
          <p:nvPr/>
        </p:nvSpPr>
        <p:spPr>
          <a:xfrm>
            <a:off x="1787945" y="4535852"/>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2" name="Google Shape;932;p98"/>
          <p:cNvSpPr/>
          <p:nvPr/>
        </p:nvSpPr>
        <p:spPr>
          <a:xfrm>
            <a:off x="2183968" y="4558230"/>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3" name="Google Shape;933;p98"/>
          <p:cNvSpPr/>
          <p:nvPr/>
        </p:nvSpPr>
        <p:spPr>
          <a:xfrm>
            <a:off x="2877417" y="4538896"/>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4" name="Google Shape;934;p98"/>
          <p:cNvSpPr/>
          <p:nvPr/>
        </p:nvSpPr>
        <p:spPr>
          <a:xfrm>
            <a:off x="3257285" y="4558230"/>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5" name="Google Shape;935;p98"/>
          <p:cNvSpPr/>
          <p:nvPr/>
        </p:nvSpPr>
        <p:spPr>
          <a:xfrm>
            <a:off x="3988927" y="4558230"/>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6" name="Google Shape;936;p98"/>
          <p:cNvSpPr/>
          <p:nvPr/>
        </p:nvSpPr>
        <p:spPr>
          <a:xfrm>
            <a:off x="4435054" y="4558230"/>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7" name="Google Shape;937;p98"/>
          <p:cNvSpPr/>
          <p:nvPr/>
        </p:nvSpPr>
        <p:spPr>
          <a:xfrm>
            <a:off x="4948737" y="4538896"/>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8" name="Google Shape;938;p98"/>
          <p:cNvSpPr/>
          <p:nvPr/>
        </p:nvSpPr>
        <p:spPr>
          <a:xfrm>
            <a:off x="995511" y="5622885"/>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9" name="Google Shape;939;p98"/>
          <p:cNvSpPr/>
          <p:nvPr/>
        </p:nvSpPr>
        <p:spPr>
          <a:xfrm>
            <a:off x="2533654" y="4532480"/>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0" name="Google Shape;940;p98"/>
          <p:cNvSpPr/>
          <p:nvPr/>
        </p:nvSpPr>
        <p:spPr>
          <a:xfrm>
            <a:off x="2703574" y="5740537"/>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1" name="Google Shape;941;p98"/>
          <p:cNvSpPr/>
          <p:nvPr/>
        </p:nvSpPr>
        <p:spPr>
          <a:xfrm>
            <a:off x="3318292" y="4183831"/>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2" name="Google Shape;942;p98"/>
          <p:cNvSpPr/>
          <p:nvPr/>
        </p:nvSpPr>
        <p:spPr>
          <a:xfrm>
            <a:off x="5406552" y="5019361"/>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943" name="Google Shape;943;p98"/>
          <p:cNvCxnSpPr/>
          <p:nvPr/>
        </p:nvCxnSpPr>
        <p:spPr>
          <a:xfrm rot="10800000">
            <a:off x="652803" y="4183831"/>
            <a:ext cx="5195666" cy="0"/>
          </a:xfrm>
          <a:prstGeom prst="straightConnector1">
            <a:avLst/>
          </a:prstGeom>
          <a:noFill/>
          <a:ln cap="flat" cmpd="sng" w="28425">
            <a:solidFill>
              <a:schemeClr val="lt1"/>
            </a:solidFill>
            <a:prstDash val="solid"/>
            <a:round/>
            <a:headEnd len="sm" w="sm" type="none"/>
            <a:tailEnd len="sm" w="sm" type="none"/>
          </a:ln>
        </p:spPr>
      </p:cxnSp>
      <p:cxnSp>
        <p:nvCxnSpPr>
          <p:cNvPr id="944" name="Google Shape;944;p98"/>
          <p:cNvCxnSpPr/>
          <p:nvPr/>
        </p:nvCxnSpPr>
        <p:spPr>
          <a:xfrm rot="10800000">
            <a:off x="684528" y="2141178"/>
            <a:ext cx="5195666" cy="0"/>
          </a:xfrm>
          <a:prstGeom prst="straightConnector1">
            <a:avLst/>
          </a:prstGeom>
          <a:noFill/>
          <a:ln cap="flat" cmpd="sng" w="28425">
            <a:solidFill>
              <a:schemeClr val="lt1"/>
            </a:solidFill>
            <a:prstDash val="solid"/>
            <a:round/>
            <a:headEnd len="sm" w="sm" type="none"/>
            <a:tailEnd len="sm" w="sm" type="none"/>
          </a:ln>
        </p:spPr>
      </p:cxnSp>
      <p:sp>
        <p:nvSpPr>
          <p:cNvPr id="945" name="Google Shape;945;p98"/>
          <p:cNvSpPr/>
          <p:nvPr/>
        </p:nvSpPr>
        <p:spPr>
          <a:xfrm>
            <a:off x="840316" y="1778124"/>
            <a:ext cx="1343652" cy="726109"/>
          </a:xfrm>
          <a:prstGeom prst="ellipse">
            <a:avLst/>
          </a:prstGeom>
          <a:solidFill>
            <a:srgbClr val="C55A1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fr-FR" sz="1800" u="none" cap="none" strike="noStrike">
                <a:solidFill>
                  <a:schemeClr val="lt1"/>
                </a:solidFill>
                <a:latin typeface="Arial"/>
                <a:ea typeface="Arial"/>
                <a:cs typeface="Arial"/>
                <a:sym typeface="Arial"/>
              </a:rPr>
              <a:t>Zone 2</a:t>
            </a:r>
            <a:endParaRPr b="0" i="0" sz="1400" u="none" cap="none" strike="noStrike">
              <a:solidFill>
                <a:srgbClr val="000000"/>
              </a:solidFill>
              <a:latin typeface="Arial"/>
              <a:ea typeface="Arial"/>
              <a:cs typeface="Arial"/>
              <a:sym typeface="Arial"/>
            </a:endParaRPr>
          </a:p>
        </p:txBody>
      </p:sp>
      <p:sp>
        <p:nvSpPr>
          <p:cNvPr id="946" name="Google Shape;946;p98"/>
          <p:cNvSpPr txBox="1"/>
          <p:nvPr/>
        </p:nvSpPr>
        <p:spPr>
          <a:xfrm>
            <a:off x="6260579" y="1254880"/>
            <a:ext cx="5902677" cy="5632271"/>
          </a:xfrm>
          <a:prstGeom prst="rect">
            <a:avLst/>
          </a:prstGeom>
          <a:noFill/>
          <a:ln>
            <a:noFill/>
          </a:ln>
        </p:spPr>
        <p:txBody>
          <a:bodyPr anchorCtr="0" anchor="t" bIns="45700" lIns="91425" spcFirstLastPara="1" rIns="91425" wrap="square" tIns="45700">
            <a:spAutoFit/>
          </a:bodyPr>
          <a:lstStyle/>
          <a:p>
            <a:pPr indent="0" lvl="0" marL="108000" marR="0" rtl="0" algn="just">
              <a:lnSpc>
                <a:spcPct val="100000"/>
              </a:lnSpc>
              <a:spcBef>
                <a:spcPts val="0"/>
              </a:spcBef>
              <a:spcAft>
                <a:spcPts val="0"/>
              </a:spcAft>
              <a:buClr>
                <a:srgbClr val="000000"/>
              </a:buClr>
              <a:buSzPts val="1500"/>
              <a:buFont typeface="Arial"/>
              <a:buNone/>
            </a:pPr>
            <a:r>
              <a:rPr b="0" i="0" lang="fr-FR" sz="1500" u="none" cap="none" strike="noStrike">
                <a:solidFill>
                  <a:srgbClr val="000000"/>
                </a:solidFill>
                <a:latin typeface="Calibri"/>
                <a:ea typeface="Calibri"/>
                <a:cs typeface="Calibri"/>
                <a:sym typeface="Calibri"/>
              </a:rPr>
              <a:t>Montée défensive :</a:t>
            </a:r>
            <a:endParaRPr/>
          </a:p>
          <a:p>
            <a:pPr indent="0" lvl="0" marL="108000" marR="0" rtl="0" algn="just">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Calibri"/>
              <a:ea typeface="Calibri"/>
              <a:cs typeface="Calibri"/>
              <a:sym typeface="Calibri"/>
            </a:endParaRPr>
          </a:p>
          <a:p>
            <a:pPr indent="-285750" lvl="0" marL="393750" marR="0" rtl="0" algn="just">
              <a:lnSpc>
                <a:spcPct val="100000"/>
              </a:lnSpc>
              <a:spcBef>
                <a:spcPts val="0"/>
              </a:spcBef>
              <a:spcAft>
                <a:spcPts val="0"/>
              </a:spcAft>
              <a:buClr>
                <a:srgbClr val="000000"/>
              </a:buClr>
              <a:buSzPts val="1500"/>
              <a:buFont typeface="Noto Sans Symbols"/>
              <a:buChar char="⮚"/>
            </a:pPr>
            <a:r>
              <a:rPr b="0" i="0" lang="fr-FR" sz="1500" u="none" cap="none" strike="noStrike">
                <a:solidFill>
                  <a:srgbClr val="000000"/>
                </a:solidFill>
                <a:latin typeface="Calibri"/>
                <a:ea typeface="Calibri"/>
                <a:cs typeface="Calibri"/>
                <a:sym typeface="Calibri"/>
              </a:rPr>
              <a:t>1er rideau :</a:t>
            </a:r>
            <a:endParaRPr b="0" i="0" sz="1500" u="none" cap="none" strike="noStrike">
              <a:solidFill>
                <a:srgbClr val="000000"/>
              </a:solidFill>
              <a:latin typeface="Calibri"/>
              <a:ea typeface="Calibri"/>
              <a:cs typeface="Calibri"/>
              <a:sym typeface="Calibri"/>
            </a:endParaRPr>
          </a:p>
          <a:p>
            <a:pPr indent="-285750" lvl="0" marL="393750" marR="0" rtl="0" algn="just">
              <a:lnSpc>
                <a:spcPct val="100000"/>
              </a:lnSpc>
              <a:spcBef>
                <a:spcPts val="0"/>
              </a:spcBef>
              <a:spcAft>
                <a:spcPts val="0"/>
              </a:spcAft>
              <a:buClr>
                <a:srgbClr val="000000"/>
              </a:buClr>
              <a:buSzPts val="1500"/>
              <a:buFont typeface="Arial"/>
              <a:buChar char="•"/>
            </a:pPr>
            <a:r>
              <a:rPr b="0" i="0" lang="fr-FR" sz="1500" u="none" cap="none" strike="noStrike">
                <a:solidFill>
                  <a:srgbClr val="000000"/>
                </a:solidFill>
                <a:latin typeface="Calibri"/>
                <a:ea typeface="Calibri"/>
                <a:cs typeface="Calibri"/>
                <a:sym typeface="Calibri"/>
              </a:rPr>
              <a:t>L’ailier et le deuxième ligne (qui se trouve du côté du coup d’envoi) montée rapide. Monte sur la réceptionneuse et le but est de la faire tomber le plus rapidement possible. </a:t>
            </a:r>
            <a:endParaRPr b="0" i="0" sz="1500" u="none" cap="none" strike="noStrike">
              <a:solidFill>
                <a:srgbClr val="000000"/>
              </a:solidFill>
              <a:latin typeface="Calibri"/>
              <a:ea typeface="Calibri"/>
              <a:cs typeface="Calibri"/>
              <a:sym typeface="Calibri"/>
            </a:endParaRPr>
          </a:p>
          <a:p>
            <a:pPr indent="-285750" lvl="0" marL="393750" marR="0" rtl="0" algn="just">
              <a:lnSpc>
                <a:spcPct val="100000"/>
              </a:lnSpc>
              <a:spcBef>
                <a:spcPts val="0"/>
              </a:spcBef>
              <a:spcAft>
                <a:spcPts val="0"/>
              </a:spcAft>
              <a:buClr>
                <a:srgbClr val="000000"/>
              </a:buClr>
              <a:buSzPts val="1500"/>
              <a:buFont typeface="Arial"/>
              <a:buChar char="•"/>
            </a:pPr>
            <a:r>
              <a:rPr b="0" i="0" lang="fr-FR" sz="1500" u="none" cap="none" strike="noStrike">
                <a:solidFill>
                  <a:srgbClr val="000000"/>
                </a:solidFill>
                <a:latin typeface="Calibri"/>
                <a:ea typeface="Calibri"/>
                <a:cs typeface="Calibri"/>
                <a:sym typeface="Calibri"/>
              </a:rPr>
              <a:t>Troisième ligne aile montent rapidement pour fermer l’extérieur du jeu. Ce qui empêche une échappée extérieur de la réceptionneuse. Les troisième ligne anticipent une éventuelle relance. </a:t>
            </a:r>
            <a:endParaRPr b="0" i="0" sz="1500" u="none" cap="none" strike="noStrike">
              <a:solidFill>
                <a:srgbClr val="000000"/>
              </a:solidFill>
              <a:latin typeface="Calibri"/>
              <a:ea typeface="Calibri"/>
              <a:cs typeface="Calibri"/>
              <a:sym typeface="Calibri"/>
            </a:endParaRPr>
          </a:p>
          <a:p>
            <a:pPr indent="-285750" lvl="0" marL="393750" marR="0" rtl="0" algn="just">
              <a:lnSpc>
                <a:spcPct val="100000"/>
              </a:lnSpc>
              <a:spcBef>
                <a:spcPts val="0"/>
              </a:spcBef>
              <a:spcAft>
                <a:spcPts val="0"/>
              </a:spcAft>
              <a:buClr>
                <a:srgbClr val="000000"/>
              </a:buClr>
              <a:buSzPts val="1500"/>
              <a:buFont typeface="Arial"/>
              <a:buChar char="•"/>
            </a:pPr>
            <a:r>
              <a:rPr b="0" i="0" lang="fr-FR" sz="1500" u="none" cap="none" strike="noStrike">
                <a:solidFill>
                  <a:srgbClr val="000000"/>
                </a:solidFill>
                <a:latin typeface="Calibri"/>
                <a:ea typeface="Calibri"/>
                <a:cs typeface="Calibri"/>
                <a:sym typeface="Calibri"/>
              </a:rPr>
              <a:t>Centres montent pour anticiper le jeu sur l’extérieur. Attention de ne pas aller trop loin et de revenir derrière la ligne de hors-jeu. </a:t>
            </a:r>
            <a:endParaRPr b="0" i="0" sz="1500" u="none" cap="none" strike="noStrike">
              <a:solidFill>
                <a:srgbClr val="000000"/>
              </a:solidFill>
              <a:latin typeface="Calibri"/>
              <a:ea typeface="Calibri"/>
              <a:cs typeface="Calibri"/>
              <a:sym typeface="Calibri"/>
            </a:endParaRPr>
          </a:p>
          <a:p>
            <a:pPr indent="-285750" lvl="0" marL="393750" marR="0" rtl="0" algn="just">
              <a:lnSpc>
                <a:spcPct val="100000"/>
              </a:lnSpc>
              <a:spcBef>
                <a:spcPts val="0"/>
              </a:spcBef>
              <a:spcAft>
                <a:spcPts val="0"/>
              </a:spcAft>
              <a:buClr>
                <a:srgbClr val="000000"/>
              </a:buClr>
              <a:buSzPts val="1500"/>
              <a:buFont typeface="Noto Sans Symbols"/>
              <a:buChar char="⮚"/>
            </a:pPr>
            <a:r>
              <a:rPr b="0" i="0" lang="fr-FR" sz="1500" u="none" cap="none" strike="noStrike">
                <a:solidFill>
                  <a:srgbClr val="000000"/>
                </a:solidFill>
                <a:latin typeface="Calibri"/>
                <a:ea typeface="Calibri"/>
                <a:cs typeface="Calibri"/>
                <a:sym typeface="Calibri"/>
              </a:rPr>
              <a:t>1 er rideau Bis : </a:t>
            </a:r>
            <a:endParaRPr b="0" i="0" sz="1500" u="none" cap="none" strike="noStrike">
              <a:solidFill>
                <a:srgbClr val="000000"/>
              </a:solidFill>
              <a:latin typeface="Calibri"/>
              <a:ea typeface="Calibri"/>
              <a:cs typeface="Calibri"/>
              <a:sym typeface="Calibri"/>
            </a:endParaRPr>
          </a:p>
          <a:p>
            <a:pPr indent="-285750" lvl="0" marL="393750" marR="0" rtl="0" algn="just">
              <a:lnSpc>
                <a:spcPct val="100000"/>
              </a:lnSpc>
              <a:spcBef>
                <a:spcPts val="0"/>
              </a:spcBef>
              <a:spcAft>
                <a:spcPts val="0"/>
              </a:spcAft>
              <a:buClr>
                <a:srgbClr val="000000"/>
              </a:buClr>
              <a:buSzPts val="1500"/>
              <a:buFont typeface="Arial"/>
              <a:buChar char="•"/>
            </a:pPr>
            <a:r>
              <a:rPr b="0" i="0" lang="fr-FR" sz="1500" u="none" cap="none" strike="noStrike">
                <a:solidFill>
                  <a:srgbClr val="000000"/>
                </a:solidFill>
                <a:latin typeface="Calibri"/>
                <a:ea typeface="Calibri"/>
                <a:cs typeface="Calibri"/>
                <a:sym typeface="Calibri"/>
              </a:rPr>
              <a:t>La première ligne monte frontalement pour plaquer la réceptionneuse adverse ou venir au soutien dans le regroupement défensif ou offensif. Le pilier le plus proche de la touche ferme le couloir.</a:t>
            </a:r>
            <a:endParaRPr b="0" i="0" sz="1500" u="none" cap="none" strike="noStrike">
              <a:solidFill>
                <a:srgbClr val="000000"/>
              </a:solidFill>
              <a:latin typeface="Calibri"/>
              <a:ea typeface="Calibri"/>
              <a:cs typeface="Calibri"/>
              <a:sym typeface="Calibri"/>
            </a:endParaRPr>
          </a:p>
          <a:p>
            <a:pPr indent="-285750" lvl="0" marL="393750" marR="0" rtl="0" algn="just">
              <a:lnSpc>
                <a:spcPct val="100000"/>
              </a:lnSpc>
              <a:spcBef>
                <a:spcPts val="0"/>
              </a:spcBef>
              <a:spcAft>
                <a:spcPts val="0"/>
              </a:spcAft>
              <a:buClr>
                <a:srgbClr val="000000"/>
              </a:buClr>
              <a:buSzPts val="1500"/>
              <a:buFont typeface="Arial"/>
              <a:buChar char="•"/>
            </a:pPr>
            <a:r>
              <a:rPr b="0" i="0" lang="fr-FR" sz="1500" u="none" cap="none" strike="noStrike">
                <a:solidFill>
                  <a:srgbClr val="000000"/>
                </a:solidFill>
                <a:latin typeface="Calibri"/>
                <a:ea typeface="Calibri"/>
                <a:cs typeface="Calibri"/>
                <a:sym typeface="Calibri"/>
              </a:rPr>
              <a:t>L’ailier côté ouvert monte moins rapidement que les centres afin d’anticiper un petit jeu au pied dans sa zone. </a:t>
            </a:r>
            <a:endParaRPr b="0" i="0" sz="1500" u="none" cap="none" strike="noStrike">
              <a:solidFill>
                <a:srgbClr val="000000"/>
              </a:solidFill>
              <a:latin typeface="Calibri"/>
              <a:ea typeface="Calibri"/>
              <a:cs typeface="Calibri"/>
              <a:sym typeface="Calibri"/>
            </a:endParaRPr>
          </a:p>
          <a:p>
            <a:pPr indent="-285750" lvl="0" marL="393750" marR="0" rtl="0" algn="just">
              <a:lnSpc>
                <a:spcPct val="100000"/>
              </a:lnSpc>
              <a:spcBef>
                <a:spcPts val="0"/>
              </a:spcBef>
              <a:spcAft>
                <a:spcPts val="0"/>
              </a:spcAft>
              <a:buClr>
                <a:srgbClr val="000000"/>
              </a:buClr>
              <a:buSzPts val="1500"/>
              <a:buFont typeface="Noto Sans Symbols"/>
              <a:buChar char="⮚"/>
            </a:pPr>
            <a:r>
              <a:rPr b="0" i="0" lang="fr-FR" sz="1500" u="none" cap="none" strike="noStrike">
                <a:solidFill>
                  <a:srgbClr val="000000"/>
                </a:solidFill>
                <a:latin typeface="Calibri"/>
                <a:ea typeface="Calibri"/>
                <a:cs typeface="Calibri"/>
                <a:sym typeface="Calibri"/>
              </a:rPr>
              <a:t>2ème rideau :</a:t>
            </a:r>
            <a:endParaRPr b="0" i="0" sz="1500" u="none" cap="none" strike="noStrike">
              <a:solidFill>
                <a:srgbClr val="000000"/>
              </a:solidFill>
              <a:latin typeface="Calibri"/>
              <a:ea typeface="Calibri"/>
              <a:cs typeface="Calibri"/>
              <a:sym typeface="Calibri"/>
            </a:endParaRPr>
          </a:p>
          <a:p>
            <a:pPr indent="0" lvl="0" marL="363538" marR="0" rtl="0" algn="just">
              <a:lnSpc>
                <a:spcPct val="100000"/>
              </a:lnSpc>
              <a:spcBef>
                <a:spcPts val="0"/>
              </a:spcBef>
              <a:spcAft>
                <a:spcPts val="0"/>
              </a:spcAft>
              <a:buClr>
                <a:srgbClr val="000000"/>
              </a:buClr>
              <a:buSzPts val="1500"/>
              <a:buFont typeface="Arial"/>
              <a:buNone/>
            </a:pPr>
            <a:r>
              <a:rPr b="0" i="0" lang="fr-FR" sz="1500" u="none" cap="none" strike="noStrike">
                <a:solidFill>
                  <a:srgbClr val="000000"/>
                </a:solidFill>
                <a:latin typeface="Calibri"/>
                <a:ea typeface="Calibri"/>
                <a:cs typeface="Calibri"/>
                <a:sym typeface="Calibri"/>
              </a:rPr>
              <a:t>Le botteur reste second rideau afin d’anticiper un petit coup de pied par-dessus de l’équipe adverse. </a:t>
            </a:r>
            <a:endParaRPr b="0" i="0" sz="1500" u="none" cap="none" strike="noStrike">
              <a:solidFill>
                <a:srgbClr val="000000"/>
              </a:solidFill>
              <a:latin typeface="Calibri"/>
              <a:ea typeface="Calibri"/>
              <a:cs typeface="Calibri"/>
              <a:sym typeface="Calibri"/>
            </a:endParaRPr>
          </a:p>
          <a:p>
            <a:pPr indent="-285750" lvl="0" marL="393750" marR="0" rtl="0" algn="just">
              <a:lnSpc>
                <a:spcPct val="100000"/>
              </a:lnSpc>
              <a:spcBef>
                <a:spcPts val="0"/>
              </a:spcBef>
              <a:spcAft>
                <a:spcPts val="0"/>
              </a:spcAft>
              <a:buClr>
                <a:srgbClr val="000000"/>
              </a:buClr>
              <a:buSzPts val="1500"/>
              <a:buFont typeface="Noto Sans Symbols"/>
              <a:buChar char="⮚"/>
            </a:pPr>
            <a:r>
              <a:rPr b="0" i="0" lang="fr-FR" sz="1500" u="none" cap="none" strike="noStrike">
                <a:solidFill>
                  <a:srgbClr val="000000"/>
                </a:solidFill>
                <a:latin typeface="Calibri"/>
                <a:ea typeface="Calibri"/>
                <a:cs typeface="Calibri"/>
                <a:sym typeface="Calibri"/>
              </a:rPr>
              <a:t>3ème rideau </a:t>
            </a:r>
            <a:endParaRPr b="0" i="0" sz="1500" u="none" cap="none" strike="noStrike">
              <a:solidFill>
                <a:srgbClr val="000000"/>
              </a:solidFill>
              <a:latin typeface="Calibri"/>
              <a:ea typeface="Calibri"/>
              <a:cs typeface="Calibri"/>
              <a:sym typeface="Calibri"/>
            </a:endParaRPr>
          </a:p>
          <a:p>
            <a:pPr indent="0" lvl="0" marL="363538" marR="0" rtl="0" algn="just">
              <a:lnSpc>
                <a:spcPct val="100000"/>
              </a:lnSpc>
              <a:spcBef>
                <a:spcPts val="0"/>
              </a:spcBef>
              <a:spcAft>
                <a:spcPts val="0"/>
              </a:spcAft>
              <a:buClr>
                <a:srgbClr val="000000"/>
              </a:buClr>
              <a:buSzPts val="1500"/>
              <a:buFont typeface="Arial"/>
              <a:buNone/>
            </a:pPr>
            <a:r>
              <a:rPr b="0" i="0" lang="fr-FR" sz="1500" u="none" cap="none" strike="noStrike">
                <a:solidFill>
                  <a:srgbClr val="000000"/>
                </a:solidFill>
                <a:latin typeface="Calibri"/>
                <a:ea typeface="Calibri"/>
                <a:cs typeface="Calibri"/>
                <a:sym typeface="Calibri"/>
              </a:rPr>
              <a:t>Le demi de mêlée, la 3ème ligne centre et l’arrière couvrent le fond de terrain en restant sur la ligne des 40m .</a:t>
            </a:r>
            <a:endParaRPr b="0" i="0" sz="1500" u="none" cap="none" strike="noStrike">
              <a:solidFill>
                <a:srgbClr val="000000"/>
              </a:solidFill>
              <a:latin typeface="Calibri"/>
              <a:ea typeface="Calibri"/>
              <a:cs typeface="Calibri"/>
              <a:sym typeface="Calibri"/>
            </a:endParaRPr>
          </a:p>
        </p:txBody>
      </p:sp>
      <p:sp>
        <p:nvSpPr>
          <p:cNvPr id="947" name="Google Shape;947;p98"/>
          <p:cNvSpPr/>
          <p:nvPr/>
        </p:nvSpPr>
        <p:spPr>
          <a:xfrm rot="-1477247">
            <a:off x="2420516" y="2233082"/>
            <a:ext cx="1097478" cy="394409"/>
          </a:xfrm>
          <a:prstGeom prst="ellipse">
            <a:avLst/>
          </a:prstGeom>
          <a:no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948" name="Google Shape;948;p98"/>
          <p:cNvSpPr txBox="1"/>
          <p:nvPr/>
        </p:nvSpPr>
        <p:spPr>
          <a:xfrm>
            <a:off x="1208868" y="2811003"/>
            <a:ext cx="1877983"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fr-FR" sz="1400" u="none" cap="none" strike="noStrike">
                <a:solidFill>
                  <a:schemeClr val="lt1"/>
                </a:solidFill>
                <a:latin typeface="Arial"/>
                <a:ea typeface="Arial"/>
                <a:cs typeface="Arial"/>
                <a:sym typeface="Arial"/>
              </a:rPr>
              <a:t>1</a:t>
            </a:r>
            <a:r>
              <a:rPr b="0" baseline="30000" i="0" lang="fr-FR" sz="1400" u="none" cap="none" strike="noStrike">
                <a:solidFill>
                  <a:schemeClr val="lt1"/>
                </a:solidFill>
                <a:latin typeface="Arial"/>
                <a:ea typeface="Arial"/>
                <a:cs typeface="Arial"/>
                <a:sym typeface="Arial"/>
              </a:rPr>
              <a:t>er</a:t>
            </a:r>
            <a:r>
              <a:rPr b="0" i="0" lang="fr-FR" sz="1400" u="none" cap="none" strike="noStrike">
                <a:solidFill>
                  <a:schemeClr val="lt1"/>
                </a:solidFill>
                <a:latin typeface="Arial"/>
                <a:ea typeface="Arial"/>
                <a:cs typeface="Arial"/>
                <a:sym typeface="Arial"/>
              </a:rPr>
              <a:t> Rideau Bis</a:t>
            </a:r>
            <a:endParaRPr b="0" i="0" sz="1400" u="none" cap="none" strike="noStrike">
              <a:solidFill>
                <a:srgbClr val="000000"/>
              </a:solidFill>
              <a:latin typeface="Arial"/>
              <a:ea typeface="Arial"/>
              <a:cs typeface="Arial"/>
              <a:sym typeface="Arial"/>
            </a:endParaRPr>
          </a:p>
        </p:txBody>
      </p:sp>
      <p:sp>
        <p:nvSpPr>
          <p:cNvPr id="949" name="Google Shape;949;p98"/>
          <p:cNvSpPr/>
          <p:nvPr/>
        </p:nvSpPr>
        <p:spPr>
          <a:xfrm>
            <a:off x="1054468" y="2791067"/>
            <a:ext cx="1573902" cy="323406"/>
          </a:xfrm>
          <a:prstGeom prst="ellipse">
            <a:avLst/>
          </a:prstGeom>
          <a:no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950" name="Google Shape;950;p98"/>
          <p:cNvSpPr/>
          <p:nvPr/>
        </p:nvSpPr>
        <p:spPr>
          <a:xfrm rot="-494324">
            <a:off x="1326323" y="2407065"/>
            <a:ext cx="1097478" cy="394409"/>
          </a:xfrm>
          <a:prstGeom prst="ellipse">
            <a:avLst/>
          </a:prstGeom>
          <a:no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951" name="Google Shape;951;p98"/>
          <p:cNvSpPr/>
          <p:nvPr/>
        </p:nvSpPr>
        <p:spPr>
          <a:xfrm>
            <a:off x="3474743" y="2289674"/>
            <a:ext cx="1300151" cy="399039"/>
          </a:xfrm>
          <a:prstGeom prst="ellipse">
            <a:avLst/>
          </a:prstGeom>
          <a:no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952" name="Google Shape;952;p98"/>
          <p:cNvSpPr txBox="1"/>
          <p:nvPr/>
        </p:nvSpPr>
        <p:spPr>
          <a:xfrm>
            <a:off x="3759684" y="2288605"/>
            <a:ext cx="1097407"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fr-FR" sz="1000" u="none" cap="none" strike="noStrike">
                <a:solidFill>
                  <a:schemeClr val="lt1"/>
                </a:solidFill>
                <a:latin typeface="Arial"/>
                <a:ea typeface="Arial"/>
                <a:cs typeface="Arial"/>
                <a:sym typeface="Arial"/>
              </a:rPr>
              <a:t>1</a:t>
            </a:r>
            <a:r>
              <a:rPr b="0" baseline="30000" i="0" lang="fr-FR" sz="1000" u="none" cap="none" strike="noStrike">
                <a:solidFill>
                  <a:schemeClr val="lt1"/>
                </a:solidFill>
                <a:latin typeface="Arial"/>
                <a:ea typeface="Arial"/>
                <a:cs typeface="Arial"/>
                <a:sym typeface="Arial"/>
              </a:rPr>
              <a:t>er</a:t>
            </a:r>
            <a:r>
              <a:rPr b="0" i="0" lang="fr-FR" sz="1000" u="none" cap="none" strike="noStrike">
                <a:solidFill>
                  <a:schemeClr val="lt1"/>
                </a:solidFill>
                <a:latin typeface="Arial"/>
                <a:ea typeface="Arial"/>
                <a:cs typeface="Arial"/>
                <a:sym typeface="Arial"/>
              </a:rPr>
              <a:t> rideau centre</a:t>
            </a:r>
            <a:endParaRPr b="0" i="0" sz="1400" u="none" cap="none" strike="noStrike">
              <a:solidFill>
                <a:srgbClr val="000000"/>
              </a:solidFill>
              <a:latin typeface="Arial"/>
              <a:ea typeface="Arial"/>
              <a:cs typeface="Arial"/>
              <a:sym typeface="Arial"/>
            </a:endParaRPr>
          </a:p>
        </p:txBody>
      </p:sp>
      <p:sp>
        <p:nvSpPr>
          <p:cNvPr id="953" name="Google Shape;953;p98"/>
          <p:cNvSpPr txBox="1"/>
          <p:nvPr/>
        </p:nvSpPr>
        <p:spPr>
          <a:xfrm rot="-2339923">
            <a:off x="2555380" y="2149737"/>
            <a:ext cx="1078407"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fr-FR" sz="1000" u="none" cap="none" strike="noStrike">
                <a:solidFill>
                  <a:schemeClr val="lt1"/>
                </a:solidFill>
                <a:latin typeface="Arial"/>
                <a:ea typeface="Arial"/>
                <a:cs typeface="Arial"/>
                <a:sym typeface="Arial"/>
              </a:rPr>
              <a:t>1</a:t>
            </a:r>
            <a:r>
              <a:rPr b="0" baseline="30000" i="0" lang="fr-FR" sz="1000" u="none" cap="none" strike="noStrike">
                <a:solidFill>
                  <a:schemeClr val="lt1"/>
                </a:solidFill>
                <a:latin typeface="Arial"/>
                <a:ea typeface="Arial"/>
                <a:cs typeface="Arial"/>
                <a:sym typeface="Arial"/>
              </a:rPr>
              <a:t>er</a:t>
            </a:r>
            <a:r>
              <a:rPr b="0" i="0" lang="fr-FR" sz="1000" u="none" cap="none" strike="noStrike">
                <a:solidFill>
                  <a:schemeClr val="lt1"/>
                </a:solidFill>
                <a:latin typeface="Arial"/>
                <a:ea typeface="Arial"/>
                <a:cs typeface="Arial"/>
                <a:sym typeface="Arial"/>
              </a:rPr>
              <a:t> rideau 3-eme ligne</a:t>
            </a:r>
            <a:endParaRPr b="0" i="0" sz="1400" u="none" cap="none" strike="noStrike">
              <a:solidFill>
                <a:srgbClr val="000000"/>
              </a:solidFill>
              <a:latin typeface="Arial"/>
              <a:ea typeface="Arial"/>
              <a:cs typeface="Arial"/>
              <a:sym typeface="Arial"/>
            </a:endParaRPr>
          </a:p>
        </p:txBody>
      </p:sp>
      <p:pic>
        <p:nvPicPr>
          <p:cNvPr id="954" name="Google Shape;954;p98"/>
          <p:cNvPicPr preferRelativeResize="0"/>
          <p:nvPr/>
        </p:nvPicPr>
        <p:blipFill rotWithShape="1">
          <a:blip r:embed="rId3">
            <a:alphaModFix/>
          </a:blip>
          <a:srcRect b="0" l="0" r="0" t="0"/>
          <a:stretch/>
        </p:blipFill>
        <p:spPr>
          <a:xfrm>
            <a:off x="80100" y="9603"/>
            <a:ext cx="1275480" cy="1236600"/>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8" name="Shape 958"/>
        <p:cNvGrpSpPr/>
        <p:nvPr/>
      </p:nvGrpSpPr>
      <p:grpSpPr>
        <a:xfrm>
          <a:off x="0" y="0"/>
          <a:ext cx="0" cy="0"/>
          <a:chOff x="0" y="0"/>
          <a:chExt cx="0" cy="0"/>
        </a:xfrm>
      </p:grpSpPr>
      <p:sp>
        <p:nvSpPr>
          <p:cNvPr id="959" name="Google Shape;959;p99"/>
          <p:cNvSpPr txBox="1"/>
          <p:nvPr>
            <p:ph type="title"/>
          </p:nvPr>
        </p:nvSpPr>
        <p:spPr>
          <a:xfrm>
            <a:off x="1524180" y="1089540"/>
            <a:ext cx="9143640" cy="2387160"/>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8800"/>
              <a:buFont typeface="Impact"/>
              <a:buNone/>
            </a:pPr>
            <a:r>
              <a:rPr lang="fr-FR" sz="8800">
                <a:latin typeface="Impact"/>
                <a:ea typeface="Impact"/>
                <a:cs typeface="Impact"/>
                <a:sym typeface="Impact"/>
              </a:rPr>
              <a:t>Défense sur  touche</a:t>
            </a:r>
            <a:endParaRPr/>
          </a:p>
        </p:txBody>
      </p:sp>
      <p:cxnSp>
        <p:nvCxnSpPr>
          <p:cNvPr id="960" name="Google Shape;960;p99"/>
          <p:cNvCxnSpPr/>
          <p:nvPr/>
        </p:nvCxnSpPr>
        <p:spPr>
          <a:xfrm>
            <a:off x="1250940" y="3238200"/>
            <a:ext cx="9690120" cy="360"/>
          </a:xfrm>
          <a:prstGeom prst="straightConnector1">
            <a:avLst/>
          </a:prstGeom>
          <a:noFill/>
          <a:ln cap="flat" cmpd="sng" w="9525">
            <a:solidFill>
              <a:schemeClr val="dk1"/>
            </a:solidFill>
            <a:prstDash val="solid"/>
            <a:round/>
            <a:headEnd len="sm" w="sm" type="none"/>
            <a:tailEnd len="sm" w="sm" type="none"/>
          </a:ln>
        </p:spPr>
      </p:cxnSp>
      <p:pic>
        <p:nvPicPr>
          <p:cNvPr id="961" name="Google Shape;961;p99"/>
          <p:cNvPicPr preferRelativeResize="0"/>
          <p:nvPr/>
        </p:nvPicPr>
        <p:blipFill rotWithShape="1">
          <a:blip r:embed="rId3">
            <a:alphaModFix/>
          </a:blip>
          <a:srcRect b="0" l="0" r="0" t="0"/>
          <a:stretch/>
        </p:blipFill>
        <p:spPr>
          <a:xfrm>
            <a:off x="4287600" y="3264840"/>
            <a:ext cx="3616200" cy="3505680"/>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5" name="Shape 965"/>
        <p:cNvGrpSpPr/>
        <p:nvPr/>
      </p:nvGrpSpPr>
      <p:grpSpPr>
        <a:xfrm>
          <a:off x="0" y="0"/>
          <a:ext cx="0" cy="0"/>
          <a:chOff x="0" y="0"/>
          <a:chExt cx="0" cy="0"/>
        </a:xfrm>
      </p:grpSpPr>
      <p:sp>
        <p:nvSpPr>
          <p:cNvPr id="966" name="Google Shape;966;p100"/>
          <p:cNvSpPr txBox="1"/>
          <p:nvPr>
            <p:ph type="title"/>
          </p:nvPr>
        </p:nvSpPr>
        <p:spPr>
          <a:xfrm>
            <a:off x="1524180" y="-121529"/>
            <a:ext cx="9143640" cy="2387160"/>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4400"/>
              <a:buFont typeface="Impact"/>
              <a:buNone/>
            </a:pPr>
            <a:r>
              <a:rPr lang="fr-FR">
                <a:latin typeface="Impact"/>
                <a:ea typeface="Impact"/>
                <a:cs typeface="Impact"/>
                <a:sym typeface="Impact"/>
              </a:rPr>
              <a:t>Position avant lancé </a:t>
            </a:r>
            <a:br>
              <a:rPr lang="fr-FR"/>
            </a:br>
            <a:endParaRPr/>
          </a:p>
        </p:txBody>
      </p:sp>
      <p:sp>
        <p:nvSpPr>
          <p:cNvPr id="967" name="Google Shape;967;p100"/>
          <p:cNvSpPr txBox="1"/>
          <p:nvPr/>
        </p:nvSpPr>
        <p:spPr>
          <a:xfrm>
            <a:off x="422100" y="1662859"/>
            <a:ext cx="11321520" cy="470016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1500"/>
              <a:buFont typeface="Arial"/>
              <a:buNone/>
            </a:pPr>
            <a:r>
              <a:t/>
            </a:r>
            <a:endParaRPr b="0" i="0" sz="1500" u="none" cap="none" strike="noStrike">
              <a:solidFill>
                <a:srgbClr val="000000"/>
              </a:solidFill>
              <a:latin typeface="Calibri"/>
              <a:ea typeface="Calibri"/>
              <a:cs typeface="Calibri"/>
              <a:sym typeface="Calibri"/>
            </a:endParaRPr>
          </a:p>
        </p:txBody>
      </p:sp>
      <p:cxnSp>
        <p:nvCxnSpPr>
          <p:cNvPr id="968" name="Google Shape;968;p100"/>
          <p:cNvCxnSpPr/>
          <p:nvPr/>
        </p:nvCxnSpPr>
        <p:spPr>
          <a:xfrm>
            <a:off x="1473120" y="1267920"/>
            <a:ext cx="360" cy="5233680"/>
          </a:xfrm>
          <a:prstGeom prst="straightConnector1">
            <a:avLst/>
          </a:prstGeom>
          <a:noFill/>
          <a:ln cap="flat" cmpd="sng" w="28425">
            <a:solidFill>
              <a:schemeClr val="lt1"/>
            </a:solidFill>
            <a:prstDash val="solid"/>
            <a:round/>
            <a:headEnd len="sm" w="sm" type="none"/>
            <a:tailEnd len="sm" w="sm" type="none"/>
          </a:ln>
        </p:spPr>
      </p:cxnSp>
      <p:cxnSp>
        <p:nvCxnSpPr>
          <p:cNvPr id="969" name="Google Shape;969;p100"/>
          <p:cNvCxnSpPr/>
          <p:nvPr/>
        </p:nvCxnSpPr>
        <p:spPr>
          <a:xfrm flipH="1">
            <a:off x="2327040" y="1617479"/>
            <a:ext cx="360" cy="944967"/>
          </a:xfrm>
          <a:prstGeom prst="straightConnector1">
            <a:avLst/>
          </a:prstGeom>
          <a:noFill/>
          <a:ln cap="flat" cmpd="sng" w="28425">
            <a:solidFill>
              <a:schemeClr val="lt1"/>
            </a:solidFill>
            <a:prstDash val="solid"/>
            <a:round/>
            <a:headEnd len="sm" w="sm" type="none"/>
            <a:tailEnd len="sm" w="sm" type="none"/>
          </a:ln>
        </p:spPr>
      </p:cxnSp>
      <p:cxnSp>
        <p:nvCxnSpPr>
          <p:cNvPr id="970" name="Google Shape;970;p100"/>
          <p:cNvCxnSpPr/>
          <p:nvPr/>
        </p:nvCxnSpPr>
        <p:spPr>
          <a:xfrm>
            <a:off x="2327400" y="2835000"/>
            <a:ext cx="7920" cy="842040"/>
          </a:xfrm>
          <a:prstGeom prst="straightConnector1">
            <a:avLst/>
          </a:prstGeom>
          <a:noFill/>
          <a:ln cap="flat" cmpd="sng" w="28425">
            <a:solidFill>
              <a:schemeClr val="lt1"/>
            </a:solidFill>
            <a:prstDash val="solid"/>
            <a:round/>
            <a:headEnd len="sm" w="sm" type="none"/>
            <a:tailEnd len="sm" w="sm" type="none"/>
          </a:ln>
        </p:spPr>
      </p:cxnSp>
      <p:cxnSp>
        <p:nvCxnSpPr>
          <p:cNvPr id="971" name="Google Shape;971;p100"/>
          <p:cNvCxnSpPr/>
          <p:nvPr/>
        </p:nvCxnSpPr>
        <p:spPr>
          <a:xfrm flipH="1">
            <a:off x="2327040" y="3970439"/>
            <a:ext cx="8280" cy="895699"/>
          </a:xfrm>
          <a:prstGeom prst="straightConnector1">
            <a:avLst/>
          </a:prstGeom>
          <a:noFill/>
          <a:ln cap="flat" cmpd="sng" w="28425">
            <a:solidFill>
              <a:schemeClr val="lt1"/>
            </a:solidFill>
            <a:prstDash val="solid"/>
            <a:round/>
            <a:headEnd len="sm" w="sm" type="none"/>
            <a:tailEnd len="sm" w="sm" type="none"/>
          </a:ln>
        </p:spPr>
      </p:cxnSp>
      <p:cxnSp>
        <p:nvCxnSpPr>
          <p:cNvPr id="972" name="Google Shape;972;p100"/>
          <p:cNvCxnSpPr/>
          <p:nvPr/>
        </p:nvCxnSpPr>
        <p:spPr>
          <a:xfrm flipH="1">
            <a:off x="2327040" y="5316839"/>
            <a:ext cx="8280" cy="957291"/>
          </a:xfrm>
          <a:prstGeom prst="straightConnector1">
            <a:avLst/>
          </a:prstGeom>
          <a:noFill/>
          <a:ln cap="flat" cmpd="sng" w="28425">
            <a:solidFill>
              <a:schemeClr val="lt1"/>
            </a:solidFill>
            <a:prstDash val="solid"/>
            <a:round/>
            <a:headEnd len="sm" w="sm" type="none"/>
            <a:tailEnd len="sm" w="sm" type="none"/>
          </a:ln>
        </p:spPr>
      </p:cxnSp>
      <p:cxnSp>
        <p:nvCxnSpPr>
          <p:cNvPr id="973" name="Google Shape;973;p100"/>
          <p:cNvCxnSpPr/>
          <p:nvPr/>
        </p:nvCxnSpPr>
        <p:spPr>
          <a:xfrm>
            <a:off x="9995760" y="1617480"/>
            <a:ext cx="360" cy="842040"/>
          </a:xfrm>
          <a:prstGeom prst="straightConnector1">
            <a:avLst/>
          </a:prstGeom>
          <a:noFill/>
          <a:ln cap="flat" cmpd="sng" w="28425">
            <a:solidFill>
              <a:schemeClr val="lt1"/>
            </a:solidFill>
            <a:prstDash val="solid"/>
            <a:round/>
            <a:headEnd len="sm" w="sm" type="none"/>
            <a:tailEnd len="sm" w="sm" type="none"/>
          </a:ln>
        </p:spPr>
      </p:cxnSp>
      <p:cxnSp>
        <p:nvCxnSpPr>
          <p:cNvPr id="974" name="Google Shape;974;p100"/>
          <p:cNvCxnSpPr/>
          <p:nvPr/>
        </p:nvCxnSpPr>
        <p:spPr>
          <a:xfrm>
            <a:off x="9995760" y="2694239"/>
            <a:ext cx="0" cy="871635"/>
          </a:xfrm>
          <a:prstGeom prst="straightConnector1">
            <a:avLst/>
          </a:prstGeom>
          <a:noFill/>
          <a:ln cap="flat" cmpd="sng" w="28425">
            <a:solidFill>
              <a:schemeClr val="lt1"/>
            </a:solidFill>
            <a:prstDash val="solid"/>
            <a:round/>
            <a:headEnd len="sm" w="sm" type="none"/>
            <a:tailEnd len="sm" w="sm" type="none"/>
          </a:ln>
        </p:spPr>
      </p:cxnSp>
      <p:cxnSp>
        <p:nvCxnSpPr>
          <p:cNvPr id="975" name="Google Shape;975;p100"/>
          <p:cNvCxnSpPr/>
          <p:nvPr/>
        </p:nvCxnSpPr>
        <p:spPr>
          <a:xfrm flipH="1">
            <a:off x="9995400" y="3870001"/>
            <a:ext cx="360" cy="722370"/>
          </a:xfrm>
          <a:prstGeom prst="straightConnector1">
            <a:avLst/>
          </a:prstGeom>
          <a:noFill/>
          <a:ln cap="flat" cmpd="sng" w="28425">
            <a:solidFill>
              <a:schemeClr val="lt1"/>
            </a:solidFill>
            <a:prstDash val="solid"/>
            <a:round/>
            <a:headEnd len="sm" w="sm" type="none"/>
            <a:tailEnd len="sm" w="sm" type="none"/>
          </a:ln>
        </p:spPr>
      </p:cxnSp>
      <p:cxnSp>
        <p:nvCxnSpPr>
          <p:cNvPr id="976" name="Google Shape;976;p100"/>
          <p:cNvCxnSpPr/>
          <p:nvPr/>
        </p:nvCxnSpPr>
        <p:spPr>
          <a:xfrm>
            <a:off x="9995760" y="5316840"/>
            <a:ext cx="360" cy="842040"/>
          </a:xfrm>
          <a:prstGeom prst="straightConnector1">
            <a:avLst/>
          </a:prstGeom>
          <a:noFill/>
          <a:ln cap="flat" cmpd="sng" w="28425">
            <a:solidFill>
              <a:schemeClr val="lt1"/>
            </a:solidFill>
            <a:prstDash val="solid"/>
            <a:round/>
            <a:headEnd len="sm" w="sm" type="none"/>
            <a:tailEnd len="sm" w="sm" type="none"/>
          </a:ln>
        </p:spPr>
      </p:cxnSp>
      <p:sp>
        <p:nvSpPr>
          <p:cNvPr id="977" name="Google Shape;977;p100"/>
          <p:cNvSpPr/>
          <p:nvPr/>
        </p:nvSpPr>
        <p:spPr>
          <a:xfrm>
            <a:off x="4411520" y="2323575"/>
            <a:ext cx="340153"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978" name="Google Shape;978;p100"/>
          <p:cNvSpPr/>
          <p:nvPr/>
        </p:nvSpPr>
        <p:spPr>
          <a:xfrm>
            <a:off x="5151150" y="3804428"/>
            <a:ext cx="495000" cy="417022"/>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10</a:t>
            </a:r>
            <a:endParaRPr b="0" i="0" sz="1100" u="none" cap="none" strike="noStrike">
              <a:solidFill>
                <a:schemeClr val="dk1"/>
              </a:solidFill>
              <a:latin typeface="Arial"/>
              <a:ea typeface="Arial"/>
              <a:cs typeface="Arial"/>
              <a:sym typeface="Arial"/>
            </a:endParaRPr>
          </a:p>
        </p:txBody>
      </p:sp>
      <p:sp>
        <p:nvSpPr>
          <p:cNvPr id="979" name="Google Shape;979;p100"/>
          <p:cNvSpPr/>
          <p:nvPr/>
        </p:nvSpPr>
        <p:spPr>
          <a:xfrm>
            <a:off x="6803815" y="3798603"/>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13</a:t>
            </a:r>
            <a:endParaRPr b="0" i="0" sz="1100" u="none" cap="none" strike="noStrike">
              <a:solidFill>
                <a:schemeClr val="dk1"/>
              </a:solidFill>
              <a:latin typeface="Arial"/>
              <a:ea typeface="Arial"/>
              <a:cs typeface="Arial"/>
              <a:sym typeface="Arial"/>
            </a:endParaRPr>
          </a:p>
        </p:txBody>
      </p:sp>
      <p:sp>
        <p:nvSpPr>
          <p:cNvPr id="980" name="Google Shape;980;p100"/>
          <p:cNvSpPr/>
          <p:nvPr/>
        </p:nvSpPr>
        <p:spPr>
          <a:xfrm>
            <a:off x="7967160" y="459237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14</a:t>
            </a:r>
            <a:endParaRPr b="0" i="0" sz="1100" u="none" cap="none" strike="noStrike">
              <a:solidFill>
                <a:schemeClr val="dk1"/>
              </a:solidFill>
              <a:latin typeface="Arial"/>
              <a:ea typeface="Arial"/>
              <a:cs typeface="Arial"/>
              <a:sym typeface="Arial"/>
            </a:endParaRPr>
          </a:p>
        </p:txBody>
      </p:sp>
      <p:sp>
        <p:nvSpPr>
          <p:cNvPr id="981" name="Google Shape;981;p100"/>
          <p:cNvSpPr/>
          <p:nvPr/>
        </p:nvSpPr>
        <p:spPr>
          <a:xfrm>
            <a:off x="6393060" y="5679569"/>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15</a:t>
            </a:r>
            <a:endParaRPr b="0" i="0" sz="1100" u="none" cap="none" strike="noStrike">
              <a:solidFill>
                <a:schemeClr val="dk1"/>
              </a:solidFill>
              <a:latin typeface="Arial"/>
              <a:ea typeface="Arial"/>
              <a:cs typeface="Arial"/>
              <a:sym typeface="Arial"/>
            </a:endParaRPr>
          </a:p>
        </p:txBody>
      </p:sp>
      <p:sp>
        <p:nvSpPr>
          <p:cNvPr id="982" name="Google Shape;982;p100"/>
          <p:cNvSpPr/>
          <p:nvPr/>
        </p:nvSpPr>
        <p:spPr>
          <a:xfrm>
            <a:off x="2378160" y="2258059"/>
            <a:ext cx="479658"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cxnSp>
        <p:nvCxnSpPr>
          <p:cNvPr id="983" name="Google Shape;983;p100"/>
          <p:cNvCxnSpPr/>
          <p:nvPr/>
        </p:nvCxnSpPr>
        <p:spPr>
          <a:xfrm>
            <a:off x="11026260" y="1580040"/>
            <a:ext cx="360" cy="5233680"/>
          </a:xfrm>
          <a:prstGeom prst="straightConnector1">
            <a:avLst/>
          </a:prstGeom>
          <a:noFill/>
          <a:ln cap="flat" cmpd="sng" w="28425">
            <a:solidFill>
              <a:schemeClr val="lt1"/>
            </a:solidFill>
            <a:prstDash val="solid"/>
            <a:round/>
            <a:headEnd len="sm" w="sm" type="none"/>
            <a:tailEnd len="sm" w="sm" type="none"/>
          </a:ln>
        </p:spPr>
      </p:cxnSp>
      <p:sp>
        <p:nvSpPr>
          <p:cNvPr id="984" name="Google Shape;984;p100"/>
          <p:cNvSpPr/>
          <p:nvPr/>
        </p:nvSpPr>
        <p:spPr>
          <a:xfrm>
            <a:off x="2749191" y="2258059"/>
            <a:ext cx="479658"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985" name="Google Shape;985;p100"/>
          <p:cNvSpPr/>
          <p:nvPr/>
        </p:nvSpPr>
        <p:spPr>
          <a:xfrm>
            <a:off x="3107931" y="2272789"/>
            <a:ext cx="479658"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986" name="Google Shape;986;p100"/>
          <p:cNvSpPr/>
          <p:nvPr/>
        </p:nvSpPr>
        <p:spPr>
          <a:xfrm>
            <a:off x="3416341" y="2287047"/>
            <a:ext cx="479658"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987" name="Google Shape;987;p100"/>
          <p:cNvSpPr/>
          <p:nvPr/>
        </p:nvSpPr>
        <p:spPr>
          <a:xfrm>
            <a:off x="3724751" y="2287411"/>
            <a:ext cx="479658"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988" name="Google Shape;988;p100"/>
          <p:cNvSpPr/>
          <p:nvPr/>
        </p:nvSpPr>
        <p:spPr>
          <a:xfrm>
            <a:off x="3999992" y="2308760"/>
            <a:ext cx="479658"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989" name="Google Shape;989;p100"/>
          <p:cNvSpPr/>
          <p:nvPr/>
        </p:nvSpPr>
        <p:spPr>
          <a:xfrm>
            <a:off x="1654114" y="2884287"/>
            <a:ext cx="479658"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2</a:t>
            </a:r>
            <a:endParaRPr b="0" i="0" sz="1100" u="none" cap="none" strike="noStrike">
              <a:solidFill>
                <a:schemeClr val="dk1"/>
              </a:solidFill>
              <a:latin typeface="Arial"/>
              <a:ea typeface="Arial"/>
              <a:cs typeface="Arial"/>
              <a:sym typeface="Arial"/>
            </a:endParaRPr>
          </a:p>
        </p:txBody>
      </p:sp>
      <p:cxnSp>
        <p:nvCxnSpPr>
          <p:cNvPr id="990" name="Google Shape;990;p100"/>
          <p:cNvCxnSpPr/>
          <p:nvPr/>
        </p:nvCxnSpPr>
        <p:spPr>
          <a:xfrm rot="10800000">
            <a:off x="5092995" y="2688576"/>
            <a:ext cx="0" cy="988464"/>
          </a:xfrm>
          <a:prstGeom prst="straightConnector1">
            <a:avLst/>
          </a:prstGeom>
          <a:noFill/>
          <a:ln cap="flat" cmpd="sng" w="9525">
            <a:solidFill>
              <a:srgbClr val="FF0000"/>
            </a:solidFill>
            <a:prstDash val="solid"/>
            <a:round/>
            <a:headEnd len="sm" w="sm" type="none"/>
            <a:tailEnd len="med" w="med" type="triangle"/>
          </a:ln>
        </p:spPr>
      </p:cxnSp>
      <p:sp>
        <p:nvSpPr>
          <p:cNvPr id="991" name="Google Shape;991;p100"/>
          <p:cNvSpPr txBox="1"/>
          <p:nvPr/>
        </p:nvSpPr>
        <p:spPr>
          <a:xfrm>
            <a:off x="5380074" y="2966484"/>
            <a:ext cx="1517827"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fr-FR" sz="1800" u="none" cap="none" strike="noStrike">
                <a:solidFill>
                  <a:schemeClr val="dk1"/>
                </a:solidFill>
                <a:latin typeface="Arial"/>
                <a:ea typeface="Arial"/>
                <a:cs typeface="Arial"/>
                <a:sym typeface="Arial"/>
              </a:rPr>
              <a:t>10 mètres</a:t>
            </a:r>
            <a:endParaRPr b="0" i="0" sz="1400" u="none" cap="none" strike="noStrike">
              <a:solidFill>
                <a:srgbClr val="000000"/>
              </a:solidFill>
              <a:latin typeface="Arial"/>
              <a:ea typeface="Arial"/>
              <a:cs typeface="Arial"/>
              <a:sym typeface="Arial"/>
            </a:endParaRPr>
          </a:p>
        </p:txBody>
      </p:sp>
      <p:sp>
        <p:nvSpPr>
          <p:cNvPr id="992" name="Google Shape;992;p100"/>
          <p:cNvSpPr/>
          <p:nvPr/>
        </p:nvSpPr>
        <p:spPr>
          <a:xfrm>
            <a:off x="5898060" y="3779858"/>
            <a:ext cx="495000" cy="417022"/>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12</a:t>
            </a:r>
            <a:endParaRPr b="0" i="0" sz="1100" u="none" cap="none" strike="noStrike">
              <a:solidFill>
                <a:schemeClr val="dk1"/>
              </a:solidFill>
              <a:latin typeface="Arial"/>
              <a:ea typeface="Arial"/>
              <a:cs typeface="Arial"/>
              <a:sym typeface="Arial"/>
            </a:endParaRPr>
          </a:p>
        </p:txBody>
      </p:sp>
      <p:sp>
        <p:nvSpPr>
          <p:cNvPr id="993" name="Google Shape;993;p100"/>
          <p:cNvSpPr/>
          <p:nvPr/>
        </p:nvSpPr>
        <p:spPr>
          <a:xfrm>
            <a:off x="3984650" y="5630968"/>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11</a:t>
            </a:r>
            <a:endParaRPr b="0" i="0" sz="1100" u="none" cap="none" strike="noStrike">
              <a:solidFill>
                <a:schemeClr val="dk1"/>
              </a:solidFill>
              <a:latin typeface="Arial"/>
              <a:ea typeface="Arial"/>
              <a:cs typeface="Arial"/>
              <a:sym typeface="Arial"/>
            </a:endParaRPr>
          </a:p>
        </p:txBody>
      </p:sp>
      <p:sp>
        <p:nvSpPr>
          <p:cNvPr id="994" name="Google Shape;994;p100"/>
          <p:cNvSpPr/>
          <p:nvPr/>
        </p:nvSpPr>
        <p:spPr>
          <a:xfrm>
            <a:off x="3489650" y="3273928"/>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9</a:t>
            </a:r>
            <a:endParaRPr b="0" i="0" sz="1100" u="none" cap="none" strike="noStrike">
              <a:solidFill>
                <a:schemeClr val="dk1"/>
              </a:solidFill>
              <a:latin typeface="Arial"/>
              <a:ea typeface="Arial"/>
              <a:cs typeface="Arial"/>
              <a:sym typeface="Arial"/>
            </a:endParaRPr>
          </a:p>
        </p:txBody>
      </p:sp>
      <p:sp>
        <p:nvSpPr>
          <p:cNvPr id="995" name="Google Shape;995;p100"/>
          <p:cNvSpPr txBox="1"/>
          <p:nvPr/>
        </p:nvSpPr>
        <p:spPr>
          <a:xfrm>
            <a:off x="8578500" y="2038500"/>
            <a:ext cx="3613500" cy="3785611"/>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500"/>
              <a:buFont typeface="Arial"/>
              <a:buNone/>
            </a:pPr>
            <a:r>
              <a:rPr b="0" i="0" lang="fr-FR" sz="1500" u="none" cap="none" strike="noStrike">
                <a:solidFill>
                  <a:schemeClr val="dk1"/>
                </a:solidFill>
                <a:latin typeface="Calibri"/>
                <a:ea typeface="Calibri"/>
                <a:cs typeface="Calibri"/>
                <a:sym typeface="Calibri"/>
              </a:rPr>
              <a:t>Le talon garde la zone des 5 m</a:t>
            </a:r>
            <a:endParaRPr b="0" i="0" sz="1500" u="none" cap="none" strike="noStrike">
              <a:solidFill>
                <a:srgbClr val="00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rPr b="0" i="0" lang="fr-FR" sz="1500" u="none" cap="none" strike="noStrike">
                <a:solidFill>
                  <a:schemeClr val="dk1"/>
                </a:solidFill>
                <a:latin typeface="Calibri"/>
                <a:ea typeface="Calibri"/>
                <a:cs typeface="Calibri"/>
                <a:sym typeface="Calibri"/>
              </a:rPr>
              <a:t>Le demi de mêlée reste dans l’axe de la touche en cas de touche volée. </a:t>
            </a:r>
            <a:endParaRPr b="0" i="0" sz="1500" u="none" cap="none" strike="noStrike">
              <a:solidFill>
                <a:srgbClr val="00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rPr b="0" i="0" lang="fr-FR" sz="1500" u="none" cap="none" strike="noStrike">
                <a:solidFill>
                  <a:schemeClr val="dk1"/>
                </a:solidFill>
                <a:latin typeface="Calibri"/>
                <a:ea typeface="Calibri"/>
                <a:cs typeface="Calibri"/>
                <a:sym typeface="Calibri"/>
              </a:rPr>
              <a:t>L’ailier fermé se positionne dans le troisième rideau entre le demi d’ouverture et le demi de mêlée. </a:t>
            </a:r>
            <a:endParaRPr b="0" i="0" sz="1500" u="none" cap="none" strike="noStrike">
              <a:solidFill>
                <a:srgbClr val="00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rPr b="0" i="0" lang="fr-FR" sz="1500" u="none" cap="none" strike="noStrike">
                <a:solidFill>
                  <a:schemeClr val="dk1"/>
                </a:solidFill>
                <a:latin typeface="Calibri"/>
                <a:ea typeface="Calibri"/>
                <a:cs typeface="Calibri"/>
                <a:sym typeface="Calibri"/>
              </a:rPr>
              <a:t>L’arrière se positionne dans le troisième rideau entre les deux centres. </a:t>
            </a:r>
            <a:endParaRPr b="0" i="0" sz="1500" u="none" cap="none" strike="noStrike">
              <a:solidFill>
                <a:srgbClr val="00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rPr b="0" i="0" lang="fr-FR" sz="1500" u="none" cap="none" strike="noStrike">
                <a:solidFill>
                  <a:schemeClr val="dk1"/>
                </a:solidFill>
                <a:latin typeface="Calibri"/>
                <a:ea typeface="Calibri"/>
                <a:cs typeface="Calibri"/>
                <a:sym typeface="Calibri"/>
              </a:rPr>
              <a:t>L’ailier coté ouvert se positionne en deuxième rideau pour couvrir un jeu au pied en diagonale. Il reforme la ligne défensive lors de la passe du demi d’ouverture pour le premier centre. </a:t>
            </a:r>
            <a:endParaRPr b="0" i="0" sz="1500" u="none" cap="none" strike="noStrike">
              <a:solidFill>
                <a:srgbClr val="000000"/>
              </a:solidFill>
              <a:latin typeface="Calibri"/>
              <a:ea typeface="Calibri"/>
              <a:cs typeface="Calibri"/>
              <a:sym typeface="Calibri"/>
            </a:endParaRPr>
          </a:p>
        </p:txBody>
      </p:sp>
      <p:pic>
        <p:nvPicPr>
          <p:cNvPr id="996" name="Google Shape;996;p100"/>
          <p:cNvPicPr preferRelativeResize="0"/>
          <p:nvPr/>
        </p:nvPicPr>
        <p:blipFill rotWithShape="1">
          <a:blip r:embed="rId3">
            <a:alphaModFix/>
          </a:blip>
          <a:srcRect b="0" l="0" r="0" t="0"/>
          <a:stretch/>
        </p:blipFill>
        <p:spPr>
          <a:xfrm>
            <a:off x="80100" y="9603"/>
            <a:ext cx="1275480" cy="1236600"/>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0" name="Shape 1000"/>
        <p:cNvGrpSpPr/>
        <p:nvPr/>
      </p:nvGrpSpPr>
      <p:grpSpPr>
        <a:xfrm>
          <a:off x="0" y="0"/>
          <a:ext cx="0" cy="0"/>
          <a:chOff x="0" y="0"/>
          <a:chExt cx="0" cy="0"/>
        </a:xfrm>
      </p:grpSpPr>
      <p:sp>
        <p:nvSpPr>
          <p:cNvPr id="1001" name="Google Shape;1001;p101"/>
          <p:cNvSpPr txBox="1"/>
          <p:nvPr>
            <p:ph type="title"/>
          </p:nvPr>
        </p:nvSpPr>
        <p:spPr>
          <a:xfrm>
            <a:off x="1524180" y="21559"/>
            <a:ext cx="9143640" cy="1727648"/>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4400"/>
              <a:buFont typeface="Impact"/>
              <a:buNone/>
            </a:pPr>
            <a:r>
              <a:rPr lang="fr-FR">
                <a:latin typeface="Impact"/>
                <a:ea typeface="Impact"/>
                <a:cs typeface="Impact"/>
                <a:sym typeface="Impact"/>
              </a:rPr>
              <a:t>Mouvement défensif après lancé: Option 1: Combinaison 2-1-2</a:t>
            </a:r>
            <a:endParaRPr/>
          </a:p>
        </p:txBody>
      </p:sp>
      <p:sp>
        <p:nvSpPr>
          <p:cNvPr id="1002" name="Google Shape;1002;p101"/>
          <p:cNvSpPr txBox="1"/>
          <p:nvPr/>
        </p:nvSpPr>
        <p:spPr>
          <a:xfrm>
            <a:off x="422100" y="1662859"/>
            <a:ext cx="6460401" cy="470016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1500"/>
              <a:buFont typeface="Arial"/>
              <a:buNone/>
            </a:pPr>
            <a:r>
              <a:t/>
            </a:r>
            <a:endParaRPr b="0" i="0" sz="1500" u="none" cap="none" strike="noStrike">
              <a:solidFill>
                <a:srgbClr val="000000"/>
              </a:solidFill>
              <a:latin typeface="Calibri"/>
              <a:ea typeface="Calibri"/>
              <a:cs typeface="Calibri"/>
              <a:sym typeface="Calibri"/>
            </a:endParaRPr>
          </a:p>
        </p:txBody>
      </p:sp>
      <p:cxnSp>
        <p:nvCxnSpPr>
          <p:cNvPr id="1003" name="Google Shape;1003;p101"/>
          <p:cNvCxnSpPr/>
          <p:nvPr/>
        </p:nvCxnSpPr>
        <p:spPr>
          <a:xfrm flipH="1">
            <a:off x="800985" y="1193580"/>
            <a:ext cx="1" cy="5260471"/>
          </a:xfrm>
          <a:prstGeom prst="straightConnector1">
            <a:avLst/>
          </a:prstGeom>
          <a:noFill/>
          <a:ln cap="flat" cmpd="sng" w="28425">
            <a:solidFill>
              <a:schemeClr val="lt1"/>
            </a:solidFill>
            <a:prstDash val="solid"/>
            <a:round/>
            <a:headEnd len="sm" w="sm" type="none"/>
            <a:tailEnd len="sm" w="sm" type="none"/>
          </a:ln>
        </p:spPr>
      </p:cxnSp>
      <p:cxnSp>
        <p:nvCxnSpPr>
          <p:cNvPr id="1004" name="Google Shape;1004;p101"/>
          <p:cNvCxnSpPr/>
          <p:nvPr/>
        </p:nvCxnSpPr>
        <p:spPr>
          <a:xfrm flipH="1">
            <a:off x="11416303" y="1473482"/>
            <a:ext cx="33700" cy="5260471"/>
          </a:xfrm>
          <a:prstGeom prst="straightConnector1">
            <a:avLst/>
          </a:prstGeom>
          <a:noFill/>
          <a:ln cap="flat" cmpd="sng" w="28425">
            <a:solidFill>
              <a:schemeClr val="lt1"/>
            </a:solidFill>
            <a:prstDash val="solid"/>
            <a:round/>
            <a:headEnd len="sm" w="sm" type="none"/>
            <a:tailEnd len="sm" w="sm" type="none"/>
          </a:ln>
        </p:spPr>
      </p:cxnSp>
      <p:cxnSp>
        <p:nvCxnSpPr>
          <p:cNvPr id="1005" name="Google Shape;1005;p101"/>
          <p:cNvCxnSpPr/>
          <p:nvPr/>
        </p:nvCxnSpPr>
        <p:spPr>
          <a:xfrm>
            <a:off x="1696713" y="1662858"/>
            <a:ext cx="0" cy="920853"/>
          </a:xfrm>
          <a:prstGeom prst="straightConnector1">
            <a:avLst/>
          </a:prstGeom>
          <a:noFill/>
          <a:ln cap="flat" cmpd="sng" w="28425">
            <a:solidFill>
              <a:schemeClr val="lt1"/>
            </a:solidFill>
            <a:prstDash val="solid"/>
            <a:round/>
            <a:headEnd len="sm" w="sm" type="none"/>
            <a:tailEnd len="sm" w="sm" type="none"/>
          </a:ln>
        </p:spPr>
      </p:cxnSp>
      <p:cxnSp>
        <p:nvCxnSpPr>
          <p:cNvPr id="1006" name="Google Shape;1006;p101"/>
          <p:cNvCxnSpPr/>
          <p:nvPr/>
        </p:nvCxnSpPr>
        <p:spPr>
          <a:xfrm>
            <a:off x="1696713" y="2968573"/>
            <a:ext cx="0" cy="920853"/>
          </a:xfrm>
          <a:prstGeom prst="straightConnector1">
            <a:avLst/>
          </a:prstGeom>
          <a:noFill/>
          <a:ln cap="flat" cmpd="sng" w="28425">
            <a:solidFill>
              <a:schemeClr val="lt1"/>
            </a:solidFill>
            <a:prstDash val="solid"/>
            <a:round/>
            <a:headEnd len="sm" w="sm" type="none"/>
            <a:tailEnd len="sm" w="sm" type="none"/>
          </a:ln>
        </p:spPr>
      </p:cxnSp>
      <p:cxnSp>
        <p:nvCxnSpPr>
          <p:cNvPr id="1007" name="Google Shape;1007;p101"/>
          <p:cNvCxnSpPr/>
          <p:nvPr/>
        </p:nvCxnSpPr>
        <p:spPr>
          <a:xfrm>
            <a:off x="1696713" y="4101258"/>
            <a:ext cx="0" cy="920853"/>
          </a:xfrm>
          <a:prstGeom prst="straightConnector1">
            <a:avLst/>
          </a:prstGeom>
          <a:noFill/>
          <a:ln cap="flat" cmpd="sng" w="28425">
            <a:solidFill>
              <a:schemeClr val="lt1"/>
            </a:solidFill>
            <a:prstDash val="solid"/>
            <a:round/>
            <a:headEnd len="sm" w="sm" type="none"/>
            <a:tailEnd len="sm" w="sm" type="none"/>
          </a:ln>
        </p:spPr>
      </p:cxnSp>
      <p:cxnSp>
        <p:nvCxnSpPr>
          <p:cNvPr id="1008" name="Google Shape;1008;p101"/>
          <p:cNvCxnSpPr/>
          <p:nvPr/>
        </p:nvCxnSpPr>
        <p:spPr>
          <a:xfrm>
            <a:off x="1696713" y="5352445"/>
            <a:ext cx="0" cy="920853"/>
          </a:xfrm>
          <a:prstGeom prst="straightConnector1">
            <a:avLst/>
          </a:prstGeom>
          <a:noFill/>
          <a:ln cap="flat" cmpd="sng" w="28425">
            <a:solidFill>
              <a:schemeClr val="lt1"/>
            </a:solidFill>
            <a:prstDash val="solid"/>
            <a:round/>
            <a:headEnd len="sm" w="sm" type="none"/>
            <a:tailEnd len="sm" w="sm" type="none"/>
          </a:ln>
        </p:spPr>
      </p:cxnSp>
      <p:sp>
        <p:nvSpPr>
          <p:cNvPr id="1009" name="Google Shape;1009;p101"/>
          <p:cNvSpPr/>
          <p:nvPr/>
        </p:nvSpPr>
        <p:spPr>
          <a:xfrm>
            <a:off x="1885844" y="2525351"/>
            <a:ext cx="479658"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1010" name="Google Shape;1010;p101"/>
          <p:cNvSpPr/>
          <p:nvPr/>
        </p:nvSpPr>
        <p:spPr>
          <a:xfrm>
            <a:off x="2159116" y="2525351"/>
            <a:ext cx="479658"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1011" name="Google Shape;1011;p101"/>
          <p:cNvSpPr/>
          <p:nvPr/>
        </p:nvSpPr>
        <p:spPr>
          <a:xfrm>
            <a:off x="2431902" y="2534330"/>
            <a:ext cx="479658"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1012" name="Google Shape;1012;p101"/>
          <p:cNvSpPr/>
          <p:nvPr/>
        </p:nvSpPr>
        <p:spPr>
          <a:xfrm>
            <a:off x="2717143" y="2525351"/>
            <a:ext cx="556415" cy="412542"/>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1013" name="Google Shape;1013;p101"/>
          <p:cNvSpPr/>
          <p:nvPr/>
        </p:nvSpPr>
        <p:spPr>
          <a:xfrm>
            <a:off x="2999932" y="2541714"/>
            <a:ext cx="479658"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1014" name="Google Shape;1014;p101"/>
          <p:cNvSpPr/>
          <p:nvPr/>
        </p:nvSpPr>
        <p:spPr>
          <a:xfrm>
            <a:off x="3273558" y="2525351"/>
            <a:ext cx="479658"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1015" name="Google Shape;1015;p101"/>
          <p:cNvSpPr/>
          <p:nvPr/>
        </p:nvSpPr>
        <p:spPr>
          <a:xfrm>
            <a:off x="940042" y="3239091"/>
            <a:ext cx="479658"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2</a:t>
            </a:r>
            <a:endParaRPr b="0" i="0" sz="1400" u="none" cap="none" strike="noStrike">
              <a:solidFill>
                <a:srgbClr val="000000"/>
              </a:solidFill>
              <a:latin typeface="Arial"/>
              <a:ea typeface="Arial"/>
              <a:cs typeface="Arial"/>
              <a:sym typeface="Arial"/>
            </a:endParaRPr>
          </a:p>
        </p:txBody>
      </p:sp>
      <p:sp>
        <p:nvSpPr>
          <p:cNvPr id="1016" name="Google Shape;1016;p101"/>
          <p:cNvSpPr/>
          <p:nvPr/>
        </p:nvSpPr>
        <p:spPr>
          <a:xfrm>
            <a:off x="2075598" y="3443999"/>
            <a:ext cx="479658"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9</a:t>
            </a:r>
            <a:endParaRPr b="0" i="0" sz="1400" u="none" cap="none" strike="noStrike">
              <a:solidFill>
                <a:srgbClr val="000000"/>
              </a:solidFill>
              <a:latin typeface="Arial"/>
              <a:ea typeface="Arial"/>
              <a:cs typeface="Arial"/>
              <a:sym typeface="Arial"/>
            </a:endParaRPr>
          </a:p>
        </p:txBody>
      </p:sp>
      <p:sp>
        <p:nvSpPr>
          <p:cNvPr id="1017" name="Google Shape;1017;p101"/>
          <p:cNvSpPr/>
          <p:nvPr/>
        </p:nvSpPr>
        <p:spPr>
          <a:xfrm>
            <a:off x="1710658" y="4565083"/>
            <a:ext cx="479658"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11</a:t>
            </a:r>
            <a:endParaRPr b="0" i="0" sz="1400" u="none" cap="none" strike="noStrike">
              <a:solidFill>
                <a:srgbClr val="000000"/>
              </a:solidFill>
              <a:latin typeface="Arial"/>
              <a:ea typeface="Arial"/>
              <a:cs typeface="Arial"/>
              <a:sym typeface="Arial"/>
            </a:endParaRPr>
          </a:p>
        </p:txBody>
      </p:sp>
      <p:sp>
        <p:nvSpPr>
          <p:cNvPr id="1018" name="Google Shape;1018;p101"/>
          <p:cNvSpPr/>
          <p:nvPr/>
        </p:nvSpPr>
        <p:spPr>
          <a:xfrm>
            <a:off x="985051" y="1936465"/>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rPr b="0" i="0" lang="fr-FR" sz="1100" u="none" cap="none" strike="noStrike">
                <a:solidFill>
                  <a:srgbClr val="222A35"/>
                </a:solidFill>
                <a:latin typeface="Calibri"/>
                <a:ea typeface="Calibri"/>
                <a:cs typeface="Calibri"/>
                <a:sym typeface="Calibri"/>
              </a:rPr>
              <a:t>2</a:t>
            </a:r>
            <a:endParaRPr b="0" i="0" sz="1100" u="none" cap="none" strike="noStrike">
              <a:solidFill>
                <a:schemeClr val="dk1"/>
              </a:solidFill>
              <a:latin typeface="Arial"/>
              <a:ea typeface="Arial"/>
              <a:cs typeface="Arial"/>
              <a:sym typeface="Arial"/>
            </a:endParaRPr>
          </a:p>
        </p:txBody>
      </p:sp>
      <p:sp>
        <p:nvSpPr>
          <p:cNvPr id="1019" name="Google Shape;1019;p101"/>
          <p:cNvSpPr/>
          <p:nvPr/>
        </p:nvSpPr>
        <p:spPr>
          <a:xfrm>
            <a:off x="1831069" y="2160692"/>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rPr b="0" i="0" lang="fr-FR" sz="1100" u="none" cap="none" strike="noStrike">
                <a:solidFill>
                  <a:srgbClr val="222A35"/>
                </a:solidFill>
                <a:latin typeface="Calibri"/>
                <a:ea typeface="Calibri"/>
                <a:cs typeface="Calibri"/>
                <a:sym typeface="Calibri"/>
              </a:rPr>
              <a:t>1</a:t>
            </a:r>
            <a:endParaRPr b="0" i="0" sz="1100" u="none" cap="none" strike="noStrike">
              <a:solidFill>
                <a:schemeClr val="dk1"/>
              </a:solidFill>
              <a:latin typeface="Arial"/>
              <a:ea typeface="Arial"/>
              <a:cs typeface="Arial"/>
              <a:sym typeface="Arial"/>
            </a:endParaRPr>
          </a:p>
        </p:txBody>
      </p:sp>
      <p:sp>
        <p:nvSpPr>
          <p:cNvPr id="1020" name="Google Shape;1020;p101"/>
          <p:cNvSpPr/>
          <p:nvPr/>
        </p:nvSpPr>
        <p:spPr>
          <a:xfrm>
            <a:off x="1249862" y="2284295"/>
            <a:ext cx="291240" cy="166680"/>
          </a:xfrm>
          <a:prstGeom prst="ellipse">
            <a:avLst/>
          </a:prstGeom>
          <a:solidFill>
            <a:schemeClr val="lt1"/>
          </a:solidFill>
          <a:ln cap="flat" cmpd="sng" w="254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1" name="Google Shape;1021;p101"/>
          <p:cNvSpPr txBox="1"/>
          <p:nvPr/>
        </p:nvSpPr>
        <p:spPr>
          <a:xfrm>
            <a:off x="7184744" y="1749207"/>
            <a:ext cx="4567176" cy="1477287"/>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500"/>
              <a:buFont typeface="Arial"/>
              <a:buNone/>
            </a:pPr>
            <a:r>
              <a:rPr b="0" i="0" lang="fr-FR" sz="1500" u="none" cap="none" strike="noStrike">
                <a:solidFill>
                  <a:schemeClr val="dk1"/>
                </a:solidFill>
                <a:latin typeface="Calibri"/>
                <a:ea typeface="Calibri"/>
                <a:cs typeface="Calibri"/>
                <a:sym typeface="Calibri"/>
              </a:rPr>
              <a:t>Le demi de mêlée va au soutien de sa talon pour fermer les 5 m et défend sur la pilier adverse.</a:t>
            </a:r>
            <a:endParaRPr/>
          </a:p>
          <a:p>
            <a:pPr indent="0" lvl="0" marL="0" marR="0" rtl="0" algn="just">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rPr b="0" i="0" lang="fr-FR" sz="1500" u="none" cap="none" strike="noStrike">
                <a:solidFill>
                  <a:schemeClr val="dk1"/>
                </a:solidFill>
                <a:latin typeface="Calibri"/>
                <a:ea typeface="Calibri"/>
                <a:cs typeface="Calibri"/>
                <a:sym typeface="Calibri"/>
              </a:rPr>
              <a:t>L’ailier fermé se rapproche afin de de venir sécuriser la zone dans le cas ou l’équipe adverse arrive à traverser cette zone sur la combinaison. </a:t>
            </a:r>
            <a:endParaRPr b="0" i="0" sz="1500" u="none" cap="none" strike="noStrike">
              <a:solidFill>
                <a:srgbClr val="000000"/>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4"/>
          <p:cNvSpPr txBox="1"/>
          <p:nvPr/>
        </p:nvSpPr>
        <p:spPr>
          <a:xfrm>
            <a:off x="839880" y="365040"/>
            <a:ext cx="10515240" cy="1325160"/>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rgbClr val="000000"/>
              </a:buClr>
              <a:buSzPts val="4400"/>
              <a:buFont typeface="Arial"/>
              <a:buNone/>
            </a:pPr>
            <a:r>
              <a:rPr b="0" i="0" lang="fr-FR" sz="4400" u="none" cap="none" strike="noStrike">
                <a:solidFill>
                  <a:srgbClr val="000000"/>
                </a:solidFill>
                <a:latin typeface="Impact"/>
                <a:ea typeface="Impact"/>
                <a:cs typeface="Impact"/>
                <a:sym typeface="Impact"/>
              </a:rPr>
              <a:t>Disposition montée après Japon</a:t>
            </a:r>
            <a:endParaRPr b="0" i="0" sz="4400" u="none" cap="none" strike="noStrike">
              <a:solidFill>
                <a:srgbClr val="000000"/>
              </a:solidFill>
              <a:latin typeface="Calibri"/>
              <a:ea typeface="Calibri"/>
              <a:cs typeface="Calibri"/>
              <a:sym typeface="Calibri"/>
            </a:endParaRPr>
          </a:p>
        </p:txBody>
      </p:sp>
      <p:sp>
        <p:nvSpPr>
          <p:cNvPr id="238" name="Google Shape;238;p4"/>
          <p:cNvSpPr/>
          <p:nvPr/>
        </p:nvSpPr>
        <p:spPr>
          <a:xfrm>
            <a:off x="572760" y="1350360"/>
            <a:ext cx="11490840" cy="5069160"/>
          </a:xfrm>
          <a:prstGeom prst="rect">
            <a:avLst/>
          </a:prstGeom>
          <a:solidFill>
            <a:srgbClr val="A8D08C"/>
          </a:solidFill>
          <a:ln cap="flat" cmpd="sng" w="25400">
            <a:solidFill>
              <a:srgbClr val="517E3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239" name="Google Shape;239;p4"/>
          <p:cNvCxnSpPr/>
          <p:nvPr/>
        </p:nvCxnSpPr>
        <p:spPr>
          <a:xfrm>
            <a:off x="1051560" y="1423440"/>
            <a:ext cx="360" cy="5233320"/>
          </a:xfrm>
          <a:prstGeom prst="straightConnector1">
            <a:avLst/>
          </a:prstGeom>
          <a:noFill/>
          <a:ln cap="flat" cmpd="sng" w="28425">
            <a:solidFill>
              <a:schemeClr val="lt1"/>
            </a:solidFill>
            <a:prstDash val="solid"/>
            <a:round/>
            <a:headEnd len="sm" w="sm" type="none"/>
            <a:tailEnd len="sm" w="sm" type="none"/>
          </a:ln>
        </p:spPr>
      </p:cxnSp>
      <p:cxnSp>
        <p:nvCxnSpPr>
          <p:cNvPr id="240" name="Google Shape;240;p4"/>
          <p:cNvCxnSpPr/>
          <p:nvPr/>
        </p:nvCxnSpPr>
        <p:spPr>
          <a:xfrm>
            <a:off x="11516760" y="1350000"/>
            <a:ext cx="360" cy="5069520"/>
          </a:xfrm>
          <a:prstGeom prst="straightConnector1">
            <a:avLst/>
          </a:prstGeom>
          <a:noFill/>
          <a:ln cap="flat" cmpd="sng" w="28425">
            <a:solidFill>
              <a:schemeClr val="lt1"/>
            </a:solidFill>
            <a:prstDash val="solid"/>
            <a:round/>
            <a:headEnd len="sm" w="sm" type="none"/>
            <a:tailEnd len="sm" w="sm" type="none"/>
          </a:ln>
        </p:spPr>
      </p:cxnSp>
      <p:sp>
        <p:nvSpPr>
          <p:cNvPr id="241" name="Google Shape;241;p4"/>
          <p:cNvSpPr/>
          <p:nvPr/>
        </p:nvSpPr>
        <p:spPr>
          <a:xfrm>
            <a:off x="1875960" y="293796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2" name="Google Shape;242;p4"/>
          <p:cNvSpPr/>
          <p:nvPr/>
        </p:nvSpPr>
        <p:spPr>
          <a:xfrm>
            <a:off x="1380600" y="38728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3" name="Google Shape;243;p4"/>
          <p:cNvSpPr/>
          <p:nvPr/>
        </p:nvSpPr>
        <p:spPr>
          <a:xfrm>
            <a:off x="2248200" y="38674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4" name="Google Shape;244;p4"/>
          <p:cNvSpPr/>
          <p:nvPr/>
        </p:nvSpPr>
        <p:spPr>
          <a:xfrm>
            <a:off x="3042360" y="387900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5" name="Google Shape;245;p4"/>
          <p:cNvSpPr/>
          <p:nvPr/>
        </p:nvSpPr>
        <p:spPr>
          <a:xfrm>
            <a:off x="3717360" y="386604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6" name="Google Shape;246;p4"/>
          <p:cNvSpPr/>
          <p:nvPr/>
        </p:nvSpPr>
        <p:spPr>
          <a:xfrm>
            <a:off x="4459680" y="386244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7" name="Google Shape;247;p4"/>
          <p:cNvSpPr/>
          <p:nvPr/>
        </p:nvSpPr>
        <p:spPr>
          <a:xfrm>
            <a:off x="5316480" y="388152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8" name="Google Shape;248;p4"/>
          <p:cNvSpPr/>
          <p:nvPr/>
        </p:nvSpPr>
        <p:spPr>
          <a:xfrm>
            <a:off x="6054480" y="386244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9" name="Google Shape;249;p4"/>
          <p:cNvSpPr/>
          <p:nvPr/>
        </p:nvSpPr>
        <p:spPr>
          <a:xfrm>
            <a:off x="7026480" y="387900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0" name="Google Shape;250;p4"/>
          <p:cNvSpPr/>
          <p:nvPr/>
        </p:nvSpPr>
        <p:spPr>
          <a:xfrm>
            <a:off x="7956000" y="387900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 name="Google Shape;251;p4"/>
          <p:cNvSpPr/>
          <p:nvPr/>
        </p:nvSpPr>
        <p:spPr>
          <a:xfrm>
            <a:off x="8770680" y="386244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2" name="Google Shape;252;p4"/>
          <p:cNvSpPr/>
          <p:nvPr/>
        </p:nvSpPr>
        <p:spPr>
          <a:xfrm>
            <a:off x="1599840" y="589932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10</a:t>
            </a:r>
            <a:endParaRPr b="0" i="0" sz="1100" u="none" cap="none" strike="noStrike">
              <a:solidFill>
                <a:schemeClr val="dk1"/>
              </a:solidFill>
              <a:latin typeface="Arial"/>
              <a:ea typeface="Arial"/>
              <a:cs typeface="Arial"/>
              <a:sym typeface="Arial"/>
            </a:endParaRPr>
          </a:p>
        </p:txBody>
      </p:sp>
      <p:sp>
        <p:nvSpPr>
          <p:cNvPr id="253" name="Google Shape;253;p4"/>
          <p:cNvSpPr/>
          <p:nvPr/>
        </p:nvSpPr>
        <p:spPr>
          <a:xfrm>
            <a:off x="5400000" y="587376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8</a:t>
            </a:r>
            <a:endParaRPr b="0" i="0" sz="1100" u="none" cap="none" strike="noStrike">
              <a:solidFill>
                <a:schemeClr val="dk1"/>
              </a:solidFill>
              <a:latin typeface="Arial"/>
              <a:ea typeface="Arial"/>
              <a:cs typeface="Arial"/>
              <a:sym typeface="Arial"/>
            </a:endParaRPr>
          </a:p>
        </p:txBody>
      </p:sp>
      <p:sp>
        <p:nvSpPr>
          <p:cNvPr id="254" name="Google Shape;254;p4"/>
          <p:cNvSpPr/>
          <p:nvPr/>
        </p:nvSpPr>
        <p:spPr>
          <a:xfrm>
            <a:off x="10026720" y="58744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14</a:t>
            </a:r>
            <a:endParaRPr b="0" i="0" sz="1100" u="none" cap="none" strike="noStrike">
              <a:solidFill>
                <a:schemeClr val="dk1"/>
              </a:solidFill>
              <a:latin typeface="Arial"/>
              <a:ea typeface="Arial"/>
              <a:cs typeface="Arial"/>
              <a:sym typeface="Arial"/>
            </a:endParaRPr>
          </a:p>
        </p:txBody>
      </p:sp>
      <p:sp>
        <p:nvSpPr>
          <p:cNvPr id="255" name="Google Shape;255;p4"/>
          <p:cNvSpPr/>
          <p:nvPr/>
        </p:nvSpPr>
        <p:spPr>
          <a:xfrm>
            <a:off x="2508120" y="479700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9</a:t>
            </a:r>
            <a:endParaRPr b="0" i="0" sz="1100" u="none" cap="none" strike="noStrike">
              <a:solidFill>
                <a:schemeClr val="dk1"/>
              </a:solidFill>
              <a:latin typeface="Arial"/>
              <a:ea typeface="Arial"/>
              <a:cs typeface="Arial"/>
              <a:sym typeface="Arial"/>
            </a:endParaRPr>
          </a:p>
        </p:txBody>
      </p:sp>
      <p:pic>
        <p:nvPicPr>
          <p:cNvPr id="256" name="Google Shape;256;p4"/>
          <p:cNvPicPr preferRelativeResize="0"/>
          <p:nvPr/>
        </p:nvPicPr>
        <p:blipFill rotWithShape="1">
          <a:blip r:embed="rId3">
            <a:alphaModFix/>
          </a:blip>
          <a:srcRect b="0" l="0" r="0" t="0"/>
          <a:stretch/>
        </p:blipFill>
        <p:spPr>
          <a:xfrm>
            <a:off x="29160" y="91440"/>
            <a:ext cx="1275480" cy="1236600"/>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5" name="Shape 1025"/>
        <p:cNvGrpSpPr/>
        <p:nvPr/>
      </p:nvGrpSpPr>
      <p:grpSpPr>
        <a:xfrm>
          <a:off x="0" y="0"/>
          <a:ext cx="0" cy="0"/>
          <a:chOff x="0" y="0"/>
          <a:chExt cx="0" cy="0"/>
        </a:xfrm>
      </p:grpSpPr>
      <p:sp>
        <p:nvSpPr>
          <p:cNvPr id="1026" name="Google Shape;1026;p102"/>
          <p:cNvSpPr txBox="1"/>
          <p:nvPr>
            <p:ph type="title"/>
          </p:nvPr>
        </p:nvSpPr>
        <p:spPr>
          <a:xfrm>
            <a:off x="1524180" y="165550"/>
            <a:ext cx="9143640" cy="1705780"/>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4400"/>
              <a:buFont typeface="Impact"/>
              <a:buNone/>
            </a:pPr>
            <a:r>
              <a:rPr lang="fr-FR">
                <a:latin typeface="Impact"/>
                <a:ea typeface="Impact"/>
                <a:cs typeface="Impact"/>
                <a:sym typeface="Impact"/>
              </a:rPr>
              <a:t>Mouvement défensif après lancé </a:t>
            </a:r>
            <a:br>
              <a:rPr lang="fr-FR">
                <a:latin typeface="Impact"/>
                <a:ea typeface="Impact"/>
                <a:cs typeface="Impact"/>
                <a:sym typeface="Impact"/>
              </a:rPr>
            </a:br>
            <a:r>
              <a:rPr lang="fr-FR">
                <a:latin typeface="Impact"/>
                <a:ea typeface="Impact"/>
                <a:cs typeface="Impact"/>
                <a:sym typeface="Impact"/>
              </a:rPr>
              <a:t>Option 2 : Classique</a:t>
            </a:r>
            <a:endParaRPr/>
          </a:p>
        </p:txBody>
      </p:sp>
      <p:sp>
        <p:nvSpPr>
          <p:cNvPr id="1027" name="Google Shape;1027;p102"/>
          <p:cNvSpPr txBox="1"/>
          <p:nvPr/>
        </p:nvSpPr>
        <p:spPr>
          <a:xfrm>
            <a:off x="422100" y="1662859"/>
            <a:ext cx="8485464" cy="470016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1500"/>
              <a:buFont typeface="Arial"/>
              <a:buNone/>
            </a:pPr>
            <a:r>
              <a:t/>
            </a:r>
            <a:endParaRPr b="0" i="0" sz="1500" u="none" cap="none" strike="noStrike">
              <a:solidFill>
                <a:srgbClr val="000000"/>
              </a:solidFill>
              <a:latin typeface="Calibri"/>
              <a:ea typeface="Calibri"/>
              <a:cs typeface="Calibri"/>
              <a:sym typeface="Calibri"/>
            </a:endParaRPr>
          </a:p>
        </p:txBody>
      </p:sp>
      <p:cxnSp>
        <p:nvCxnSpPr>
          <p:cNvPr id="1028" name="Google Shape;1028;p102"/>
          <p:cNvCxnSpPr/>
          <p:nvPr/>
        </p:nvCxnSpPr>
        <p:spPr>
          <a:xfrm flipH="1">
            <a:off x="2327040" y="1617479"/>
            <a:ext cx="360" cy="944967"/>
          </a:xfrm>
          <a:prstGeom prst="straightConnector1">
            <a:avLst/>
          </a:prstGeom>
          <a:noFill/>
          <a:ln cap="flat" cmpd="sng" w="28425">
            <a:solidFill>
              <a:schemeClr val="lt1"/>
            </a:solidFill>
            <a:prstDash val="solid"/>
            <a:round/>
            <a:headEnd len="sm" w="sm" type="none"/>
            <a:tailEnd len="sm" w="sm" type="none"/>
          </a:ln>
        </p:spPr>
      </p:cxnSp>
      <p:cxnSp>
        <p:nvCxnSpPr>
          <p:cNvPr id="1029" name="Google Shape;1029;p102"/>
          <p:cNvCxnSpPr/>
          <p:nvPr/>
        </p:nvCxnSpPr>
        <p:spPr>
          <a:xfrm>
            <a:off x="2327400" y="2835000"/>
            <a:ext cx="7920" cy="842040"/>
          </a:xfrm>
          <a:prstGeom prst="straightConnector1">
            <a:avLst/>
          </a:prstGeom>
          <a:noFill/>
          <a:ln cap="flat" cmpd="sng" w="28425">
            <a:solidFill>
              <a:schemeClr val="lt1"/>
            </a:solidFill>
            <a:prstDash val="solid"/>
            <a:round/>
            <a:headEnd len="sm" w="sm" type="none"/>
            <a:tailEnd len="sm" w="sm" type="none"/>
          </a:ln>
        </p:spPr>
      </p:cxnSp>
      <p:cxnSp>
        <p:nvCxnSpPr>
          <p:cNvPr id="1030" name="Google Shape;1030;p102"/>
          <p:cNvCxnSpPr/>
          <p:nvPr/>
        </p:nvCxnSpPr>
        <p:spPr>
          <a:xfrm flipH="1">
            <a:off x="2327040" y="3970439"/>
            <a:ext cx="8280" cy="895699"/>
          </a:xfrm>
          <a:prstGeom prst="straightConnector1">
            <a:avLst/>
          </a:prstGeom>
          <a:noFill/>
          <a:ln cap="flat" cmpd="sng" w="28425">
            <a:solidFill>
              <a:schemeClr val="lt1"/>
            </a:solidFill>
            <a:prstDash val="solid"/>
            <a:round/>
            <a:headEnd len="sm" w="sm" type="none"/>
            <a:tailEnd len="sm" w="sm" type="none"/>
          </a:ln>
        </p:spPr>
      </p:cxnSp>
      <p:cxnSp>
        <p:nvCxnSpPr>
          <p:cNvPr id="1031" name="Google Shape;1031;p102"/>
          <p:cNvCxnSpPr/>
          <p:nvPr/>
        </p:nvCxnSpPr>
        <p:spPr>
          <a:xfrm flipH="1">
            <a:off x="2327040" y="5316839"/>
            <a:ext cx="8280" cy="957291"/>
          </a:xfrm>
          <a:prstGeom prst="straightConnector1">
            <a:avLst/>
          </a:prstGeom>
          <a:noFill/>
          <a:ln cap="flat" cmpd="sng" w="28425">
            <a:solidFill>
              <a:schemeClr val="lt1"/>
            </a:solidFill>
            <a:prstDash val="solid"/>
            <a:round/>
            <a:headEnd len="sm" w="sm" type="none"/>
            <a:tailEnd len="sm" w="sm" type="none"/>
          </a:ln>
        </p:spPr>
      </p:cxnSp>
      <p:sp>
        <p:nvSpPr>
          <p:cNvPr id="1032" name="Google Shape;1032;p102"/>
          <p:cNvSpPr/>
          <p:nvPr/>
        </p:nvSpPr>
        <p:spPr>
          <a:xfrm>
            <a:off x="5034215" y="4018874"/>
            <a:ext cx="406616" cy="358987"/>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1033" name="Google Shape;1033;p102"/>
          <p:cNvSpPr/>
          <p:nvPr/>
        </p:nvSpPr>
        <p:spPr>
          <a:xfrm>
            <a:off x="5522268" y="4009376"/>
            <a:ext cx="495000" cy="417022"/>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10</a:t>
            </a:r>
            <a:endParaRPr b="0" i="0" sz="1100" u="none" cap="none" strike="noStrike">
              <a:solidFill>
                <a:schemeClr val="dk1"/>
              </a:solidFill>
              <a:latin typeface="Arial"/>
              <a:ea typeface="Arial"/>
              <a:cs typeface="Arial"/>
              <a:sym typeface="Arial"/>
            </a:endParaRPr>
          </a:p>
        </p:txBody>
      </p:sp>
      <p:sp>
        <p:nvSpPr>
          <p:cNvPr id="1034" name="Google Shape;1034;p102"/>
          <p:cNvSpPr/>
          <p:nvPr/>
        </p:nvSpPr>
        <p:spPr>
          <a:xfrm>
            <a:off x="6878732" y="4012939"/>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13</a:t>
            </a:r>
            <a:endParaRPr b="0" i="0" sz="1100" u="none" cap="none" strike="noStrike">
              <a:solidFill>
                <a:schemeClr val="dk1"/>
              </a:solidFill>
              <a:latin typeface="Arial"/>
              <a:ea typeface="Arial"/>
              <a:cs typeface="Arial"/>
              <a:sym typeface="Arial"/>
            </a:endParaRPr>
          </a:p>
        </p:txBody>
      </p:sp>
      <p:sp>
        <p:nvSpPr>
          <p:cNvPr id="1035" name="Google Shape;1035;p102"/>
          <p:cNvSpPr/>
          <p:nvPr/>
        </p:nvSpPr>
        <p:spPr>
          <a:xfrm>
            <a:off x="8161740" y="4474992"/>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14</a:t>
            </a:r>
            <a:endParaRPr b="0" i="0" sz="1100" u="none" cap="none" strike="noStrike">
              <a:solidFill>
                <a:schemeClr val="dk1"/>
              </a:solidFill>
              <a:latin typeface="Arial"/>
              <a:ea typeface="Arial"/>
              <a:cs typeface="Arial"/>
              <a:sym typeface="Arial"/>
            </a:endParaRPr>
          </a:p>
        </p:txBody>
      </p:sp>
      <p:sp>
        <p:nvSpPr>
          <p:cNvPr id="1036" name="Google Shape;1036;p102"/>
          <p:cNvSpPr/>
          <p:nvPr/>
        </p:nvSpPr>
        <p:spPr>
          <a:xfrm>
            <a:off x="5848200" y="5815761"/>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15</a:t>
            </a:r>
            <a:endParaRPr b="0" i="0" sz="1100" u="none" cap="none" strike="noStrike">
              <a:solidFill>
                <a:schemeClr val="dk1"/>
              </a:solidFill>
              <a:latin typeface="Arial"/>
              <a:ea typeface="Arial"/>
              <a:cs typeface="Arial"/>
              <a:sym typeface="Arial"/>
            </a:endParaRPr>
          </a:p>
        </p:txBody>
      </p:sp>
      <p:sp>
        <p:nvSpPr>
          <p:cNvPr id="1037" name="Google Shape;1037;p102"/>
          <p:cNvSpPr/>
          <p:nvPr/>
        </p:nvSpPr>
        <p:spPr>
          <a:xfrm>
            <a:off x="2437320" y="4532936"/>
            <a:ext cx="479658"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1038" name="Google Shape;1038;p102"/>
          <p:cNvSpPr/>
          <p:nvPr/>
        </p:nvSpPr>
        <p:spPr>
          <a:xfrm>
            <a:off x="2931667" y="4532936"/>
            <a:ext cx="479658"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1039" name="Google Shape;1039;p102"/>
          <p:cNvSpPr/>
          <p:nvPr/>
        </p:nvSpPr>
        <p:spPr>
          <a:xfrm>
            <a:off x="3388902" y="4532936"/>
            <a:ext cx="479658"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1040" name="Google Shape;1040;p102"/>
          <p:cNvSpPr/>
          <p:nvPr/>
        </p:nvSpPr>
        <p:spPr>
          <a:xfrm>
            <a:off x="3780143" y="4392167"/>
            <a:ext cx="479658"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1041" name="Google Shape;1041;p102"/>
          <p:cNvSpPr/>
          <p:nvPr/>
        </p:nvSpPr>
        <p:spPr>
          <a:xfrm>
            <a:off x="4116137" y="4236490"/>
            <a:ext cx="479658"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1042" name="Google Shape;1042;p102"/>
          <p:cNvSpPr/>
          <p:nvPr/>
        </p:nvSpPr>
        <p:spPr>
          <a:xfrm>
            <a:off x="4586112" y="4166828"/>
            <a:ext cx="479658"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1043" name="Google Shape;1043;p102"/>
          <p:cNvSpPr/>
          <p:nvPr/>
        </p:nvSpPr>
        <p:spPr>
          <a:xfrm>
            <a:off x="369651" y="4532936"/>
            <a:ext cx="479658" cy="37981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2</a:t>
            </a:r>
            <a:endParaRPr b="0" i="0" sz="1100" u="none" cap="none" strike="noStrike">
              <a:solidFill>
                <a:schemeClr val="dk1"/>
              </a:solidFill>
              <a:latin typeface="Arial"/>
              <a:ea typeface="Arial"/>
              <a:cs typeface="Arial"/>
              <a:sym typeface="Arial"/>
            </a:endParaRPr>
          </a:p>
        </p:txBody>
      </p:sp>
      <p:sp>
        <p:nvSpPr>
          <p:cNvPr id="1044" name="Google Shape;1044;p102"/>
          <p:cNvSpPr/>
          <p:nvPr/>
        </p:nvSpPr>
        <p:spPr>
          <a:xfrm>
            <a:off x="6143479" y="4009376"/>
            <a:ext cx="495000" cy="417022"/>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12</a:t>
            </a:r>
            <a:endParaRPr b="0" i="0" sz="1100" u="none" cap="none" strike="noStrike">
              <a:solidFill>
                <a:schemeClr val="dk1"/>
              </a:solidFill>
              <a:latin typeface="Arial"/>
              <a:ea typeface="Arial"/>
              <a:cs typeface="Arial"/>
              <a:sym typeface="Arial"/>
            </a:endParaRPr>
          </a:p>
        </p:txBody>
      </p:sp>
      <p:sp>
        <p:nvSpPr>
          <p:cNvPr id="1045" name="Google Shape;1045;p102"/>
          <p:cNvSpPr/>
          <p:nvPr/>
        </p:nvSpPr>
        <p:spPr>
          <a:xfrm>
            <a:off x="3667878" y="576829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11</a:t>
            </a:r>
            <a:endParaRPr b="0" i="0" sz="1100" u="none" cap="none" strike="noStrike">
              <a:solidFill>
                <a:schemeClr val="dk1"/>
              </a:solidFill>
              <a:latin typeface="Arial"/>
              <a:ea typeface="Arial"/>
              <a:cs typeface="Arial"/>
              <a:sym typeface="Arial"/>
            </a:endParaRPr>
          </a:p>
        </p:txBody>
      </p:sp>
      <p:sp>
        <p:nvSpPr>
          <p:cNvPr id="1046" name="Google Shape;1046;p102"/>
          <p:cNvSpPr/>
          <p:nvPr/>
        </p:nvSpPr>
        <p:spPr>
          <a:xfrm>
            <a:off x="5147649" y="4879598"/>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9</a:t>
            </a:r>
            <a:endParaRPr b="0" i="0" sz="1100" u="none" cap="none" strike="noStrike">
              <a:solidFill>
                <a:schemeClr val="dk1"/>
              </a:solidFill>
              <a:latin typeface="Arial"/>
              <a:ea typeface="Arial"/>
              <a:cs typeface="Arial"/>
              <a:sym typeface="Arial"/>
            </a:endParaRPr>
          </a:p>
        </p:txBody>
      </p:sp>
      <p:cxnSp>
        <p:nvCxnSpPr>
          <p:cNvPr id="1047" name="Google Shape;1047;p102"/>
          <p:cNvCxnSpPr/>
          <p:nvPr/>
        </p:nvCxnSpPr>
        <p:spPr>
          <a:xfrm>
            <a:off x="903720" y="1253161"/>
            <a:ext cx="360" cy="5233680"/>
          </a:xfrm>
          <a:prstGeom prst="straightConnector1">
            <a:avLst/>
          </a:prstGeom>
          <a:noFill/>
          <a:ln cap="flat" cmpd="sng" w="28425">
            <a:solidFill>
              <a:schemeClr val="lt1"/>
            </a:solidFill>
            <a:prstDash val="solid"/>
            <a:round/>
            <a:headEnd len="sm" w="sm" type="none"/>
            <a:tailEnd len="sm" w="sm" type="none"/>
          </a:ln>
        </p:spPr>
      </p:cxnSp>
      <p:sp>
        <p:nvSpPr>
          <p:cNvPr id="1048" name="Google Shape;1048;p102"/>
          <p:cNvSpPr txBox="1"/>
          <p:nvPr/>
        </p:nvSpPr>
        <p:spPr>
          <a:xfrm>
            <a:off x="8922253" y="1225729"/>
            <a:ext cx="3273430" cy="5632271"/>
          </a:xfrm>
          <a:prstGeom prst="rect">
            <a:avLst/>
          </a:prstGeom>
          <a:noFill/>
          <a:ln>
            <a:noFill/>
          </a:ln>
        </p:spPr>
        <p:txBody>
          <a:bodyPr anchorCtr="0" anchor="t" bIns="45700" lIns="91425" spcFirstLastPara="1" rIns="91425" wrap="square" tIns="45700">
            <a:spAutoFit/>
          </a:bodyPr>
          <a:lstStyle/>
          <a:p>
            <a:pPr indent="-285750" lvl="0" marL="285750" marR="0" rtl="0" algn="just">
              <a:lnSpc>
                <a:spcPct val="100000"/>
              </a:lnSpc>
              <a:spcBef>
                <a:spcPts val="0"/>
              </a:spcBef>
              <a:spcAft>
                <a:spcPts val="0"/>
              </a:spcAft>
              <a:buClr>
                <a:srgbClr val="000000"/>
              </a:buClr>
              <a:buSzPts val="1500"/>
              <a:buFont typeface="Noto Sans Symbols"/>
              <a:buChar char="⮚"/>
            </a:pPr>
            <a:r>
              <a:rPr b="0" i="0" lang="fr-FR" sz="1500" u="none" cap="none" strike="noStrike">
                <a:solidFill>
                  <a:schemeClr val="dk1"/>
                </a:solidFill>
                <a:latin typeface="Calibri"/>
                <a:ea typeface="Calibri"/>
                <a:cs typeface="Calibri"/>
                <a:sym typeface="Calibri"/>
              </a:rPr>
              <a:t>1</a:t>
            </a:r>
            <a:r>
              <a:rPr b="0" baseline="30000" i="0" lang="fr-FR" sz="1500" u="none" cap="none" strike="noStrike">
                <a:solidFill>
                  <a:schemeClr val="dk1"/>
                </a:solidFill>
                <a:latin typeface="Calibri"/>
                <a:ea typeface="Calibri"/>
                <a:cs typeface="Calibri"/>
                <a:sym typeface="Calibri"/>
              </a:rPr>
              <a:t>er</a:t>
            </a:r>
            <a:r>
              <a:rPr b="0" i="0" lang="fr-FR" sz="1500" u="none" cap="none" strike="noStrike">
                <a:solidFill>
                  <a:schemeClr val="dk1"/>
                </a:solidFill>
                <a:latin typeface="Calibri"/>
                <a:ea typeface="Calibri"/>
                <a:cs typeface="Calibri"/>
                <a:sym typeface="Calibri"/>
              </a:rPr>
              <a:t> Rideau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bloc de saut non utilisé monte fort pour mettre la pression sur la relayeuse adverse. Le dernier de ce bloc de saut tente de couper la transmission entre le relayeur et le demi d’ouverture.</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Les deux derniers de la touche viennent sécuriser la zone intérieure du demi d’ouverture.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demi d’ouverture et les centres montent fort et sur la même ligne sur leur vis-à-vis.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Noto Sans Symbols"/>
              <a:buChar char="⮚"/>
            </a:pPr>
            <a:r>
              <a:rPr b="0" i="0" lang="fr-FR" sz="1500" u="none" cap="none" strike="noStrike">
                <a:solidFill>
                  <a:schemeClr val="dk1"/>
                </a:solidFill>
                <a:latin typeface="Calibri"/>
                <a:ea typeface="Calibri"/>
                <a:cs typeface="Calibri"/>
                <a:sym typeface="Calibri"/>
              </a:rPr>
              <a:t>Deuxième rideau : </a:t>
            </a:r>
            <a:endParaRPr b="0" i="0" sz="1500" u="none" cap="none" strike="noStrike">
              <a:solidFill>
                <a:srgbClr val="000000"/>
              </a:solidFill>
              <a:latin typeface="Calibri"/>
              <a:ea typeface="Calibri"/>
              <a:cs typeface="Calibri"/>
              <a:sym typeface="Calibri"/>
            </a:endParaRPr>
          </a:p>
          <a:p>
            <a:pPr indent="0" lvl="0" marL="268288" marR="0" rtl="0" algn="just">
              <a:lnSpc>
                <a:spcPct val="100000"/>
              </a:lnSpc>
              <a:spcBef>
                <a:spcPts val="0"/>
              </a:spcBef>
              <a:spcAft>
                <a:spcPts val="0"/>
              </a:spcAft>
              <a:buClr>
                <a:srgbClr val="000000"/>
              </a:buClr>
              <a:buSzPts val="1500"/>
              <a:buFont typeface="Arial"/>
              <a:buNone/>
            </a:pPr>
            <a:r>
              <a:rPr b="0" i="0" lang="fr-FR" sz="1500" u="none" cap="none" strike="noStrike">
                <a:solidFill>
                  <a:schemeClr val="dk1"/>
                </a:solidFill>
                <a:latin typeface="Calibri"/>
                <a:ea typeface="Calibri"/>
                <a:cs typeface="Calibri"/>
                <a:sym typeface="Calibri"/>
              </a:rPr>
              <a:t>Le demi de mêlée reste toujours dans l’axe du ballon.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Noto Sans Symbols"/>
              <a:buChar char="⮚"/>
            </a:pPr>
            <a:r>
              <a:rPr b="0" i="0" lang="fr-FR" sz="1500" u="none" cap="none" strike="noStrike">
                <a:solidFill>
                  <a:schemeClr val="dk1"/>
                </a:solidFill>
                <a:latin typeface="Calibri"/>
                <a:ea typeface="Calibri"/>
                <a:cs typeface="Calibri"/>
                <a:sym typeface="Calibri"/>
              </a:rPr>
              <a:t>Troisième rideau: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Les ailiers et l’arrière respectent la bascule. Pour protéger à deux l’ensemble du terrain.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Lorsque que le demi d’ouverture adverse fait la passe au premier centre l’ailier coté ouvert remonte sur la ligne du premier rideau. </a:t>
            </a:r>
            <a:endParaRPr b="0" i="0" sz="1500" u="none" cap="none" strike="noStrike">
              <a:solidFill>
                <a:srgbClr val="000000"/>
              </a:solidFill>
              <a:latin typeface="Calibri"/>
              <a:ea typeface="Calibri"/>
              <a:cs typeface="Calibri"/>
              <a:sym typeface="Calibri"/>
            </a:endParaRPr>
          </a:p>
        </p:txBody>
      </p:sp>
      <p:sp>
        <p:nvSpPr>
          <p:cNvPr id="1049" name="Google Shape;1049;p102"/>
          <p:cNvSpPr/>
          <p:nvPr/>
        </p:nvSpPr>
        <p:spPr>
          <a:xfrm>
            <a:off x="2330929" y="4147601"/>
            <a:ext cx="2178731" cy="358987"/>
          </a:xfrm>
          <a:prstGeom prst="rect">
            <a:avLst/>
          </a:prstGeom>
          <a:noFill/>
          <a:ln cap="flat" cmpd="sng" w="254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pic>
        <p:nvPicPr>
          <p:cNvPr id="1050" name="Google Shape;1050;p102"/>
          <p:cNvPicPr preferRelativeResize="0"/>
          <p:nvPr/>
        </p:nvPicPr>
        <p:blipFill rotWithShape="1">
          <a:blip r:embed="rId3">
            <a:alphaModFix/>
          </a:blip>
          <a:srcRect b="0" l="0" r="0" t="0"/>
          <a:stretch/>
        </p:blipFill>
        <p:spPr>
          <a:xfrm>
            <a:off x="80100" y="9603"/>
            <a:ext cx="1275480" cy="1236600"/>
          </a:xfrm>
          <a:prstGeom prst="rect">
            <a:avLst/>
          </a:prstGeom>
          <a:noFill/>
          <a:ln>
            <a:noFill/>
          </a:ln>
        </p:spPr>
      </p:pic>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4" name="Shape 1054"/>
        <p:cNvGrpSpPr/>
        <p:nvPr/>
      </p:nvGrpSpPr>
      <p:grpSpPr>
        <a:xfrm>
          <a:off x="0" y="0"/>
          <a:ext cx="0" cy="0"/>
          <a:chOff x="0" y="0"/>
          <a:chExt cx="0" cy="0"/>
        </a:xfrm>
      </p:grpSpPr>
      <p:sp>
        <p:nvSpPr>
          <p:cNvPr id="1055" name="Google Shape;1055;p103"/>
          <p:cNvSpPr txBox="1"/>
          <p:nvPr>
            <p:ph type="title"/>
          </p:nvPr>
        </p:nvSpPr>
        <p:spPr>
          <a:xfrm>
            <a:off x="1524180" y="1089540"/>
            <a:ext cx="9143640" cy="2387160"/>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8800"/>
              <a:buFont typeface="Impact"/>
              <a:buNone/>
            </a:pPr>
            <a:r>
              <a:rPr lang="fr-FR" sz="8800">
                <a:latin typeface="Impact"/>
                <a:ea typeface="Impact"/>
                <a:cs typeface="Impact"/>
                <a:sym typeface="Impact"/>
              </a:rPr>
              <a:t>Défense sur  mêlée</a:t>
            </a:r>
            <a:endParaRPr/>
          </a:p>
        </p:txBody>
      </p:sp>
      <p:cxnSp>
        <p:nvCxnSpPr>
          <p:cNvPr id="1056" name="Google Shape;1056;p103"/>
          <p:cNvCxnSpPr/>
          <p:nvPr/>
        </p:nvCxnSpPr>
        <p:spPr>
          <a:xfrm>
            <a:off x="1250940" y="3238200"/>
            <a:ext cx="9690120" cy="360"/>
          </a:xfrm>
          <a:prstGeom prst="straightConnector1">
            <a:avLst/>
          </a:prstGeom>
          <a:noFill/>
          <a:ln cap="flat" cmpd="sng" w="9525">
            <a:solidFill>
              <a:schemeClr val="dk1"/>
            </a:solidFill>
            <a:prstDash val="solid"/>
            <a:round/>
            <a:headEnd len="sm" w="sm" type="none"/>
            <a:tailEnd len="sm" w="sm" type="none"/>
          </a:ln>
        </p:spPr>
      </p:cxnSp>
      <p:pic>
        <p:nvPicPr>
          <p:cNvPr id="1057" name="Google Shape;1057;p103"/>
          <p:cNvPicPr preferRelativeResize="0"/>
          <p:nvPr/>
        </p:nvPicPr>
        <p:blipFill rotWithShape="1">
          <a:blip r:embed="rId3">
            <a:alphaModFix/>
          </a:blip>
          <a:srcRect b="0" l="0" r="0" t="0"/>
          <a:stretch/>
        </p:blipFill>
        <p:spPr>
          <a:xfrm>
            <a:off x="4287600" y="3264840"/>
            <a:ext cx="3616200" cy="3505680"/>
          </a:xfrm>
          <a:prstGeom prst="rect">
            <a:avLst/>
          </a:prstGeom>
          <a:noFill/>
          <a:ln>
            <a:noFill/>
          </a:ln>
        </p:spPr>
      </p:pic>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1" name="Shape 1061"/>
        <p:cNvGrpSpPr/>
        <p:nvPr/>
      </p:nvGrpSpPr>
      <p:grpSpPr>
        <a:xfrm>
          <a:off x="0" y="0"/>
          <a:ext cx="0" cy="0"/>
          <a:chOff x="0" y="0"/>
          <a:chExt cx="0" cy="0"/>
        </a:xfrm>
      </p:grpSpPr>
      <p:sp>
        <p:nvSpPr>
          <p:cNvPr id="1062" name="Google Shape;1062;p104"/>
          <p:cNvSpPr txBox="1"/>
          <p:nvPr>
            <p:ph type="title"/>
          </p:nvPr>
        </p:nvSpPr>
        <p:spPr>
          <a:xfrm>
            <a:off x="1524180" y="229344"/>
            <a:ext cx="9143640" cy="1610089"/>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4400"/>
              <a:buFont typeface="Impact"/>
              <a:buNone/>
            </a:pPr>
            <a:r>
              <a:rPr lang="fr-FR">
                <a:latin typeface="Impact"/>
                <a:ea typeface="Impact"/>
                <a:cs typeface="Impact"/>
                <a:sym typeface="Impact"/>
              </a:rPr>
              <a:t>Dispositif sur mêlée à Gauche ou à droite</a:t>
            </a:r>
            <a:endParaRPr/>
          </a:p>
        </p:txBody>
      </p:sp>
      <p:sp>
        <p:nvSpPr>
          <p:cNvPr id="1063" name="Google Shape;1063;p104"/>
          <p:cNvSpPr txBox="1"/>
          <p:nvPr/>
        </p:nvSpPr>
        <p:spPr>
          <a:xfrm>
            <a:off x="202019" y="1924920"/>
            <a:ext cx="8059479" cy="458820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sp>
        <p:nvSpPr>
          <p:cNvPr id="1064" name="Google Shape;1064;p104"/>
          <p:cNvSpPr/>
          <p:nvPr/>
        </p:nvSpPr>
        <p:spPr>
          <a:xfrm>
            <a:off x="1060560" y="342900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a:t>
            </a:r>
            <a:endParaRPr b="0" i="0" sz="1100" u="none" cap="none" strike="noStrike">
              <a:solidFill>
                <a:schemeClr val="dk1"/>
              </a:solidFill>
              <a:latin typeface="Arial"/>
              <a:ea typeface="Arial"/>
              <a:cs typeface="Arial"/>
              <a:sym typeface="Arial"/>
            </a:endParaRPr>
          </a:p>
        </p:txBody>
      </p:sp>
      <p:sp>
        <p:nvSpPr>
          <p:cNvPr id="1065" name="Google Shape;1065;p104"/>
          <p:cNvSpPr/>
          <p:nvPr/>
        </p:nvSpPr>
        <p:spPr>
          <a:xfrm>
            <a:off x="1524240" y="342900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2</a:t>
            </a:r>
            <a:endParaRPr b="0" i="0" sz="1100" u="none" cap="none" strike="noStrike">
              <a:solidFill>
                <a:schemeClr val="dk1"/>
              </a:solidFill>
              <a:latin typeface="Arial"/>
              <a:ea typeface="Arial"/>
              <a:cs typeface="Arial"/>
              <a:sym typeface="Arial"/>
            </a:endParaRPr>
          </a:p>
        </p:txBody>
      </p:sp>
      <p:sp>
        <p:nvSpPr>
          <p:cNvPr id="1066" name="Google Shape;1066;p104"/>
          <p:cNvSpPr/>
          <p:nvPr/>
        </p:nvSpPr>
        <p:spPr>
          <a:xfrm>
            <a:off x="1988280" y="342900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3</a:t>
            </a:r>
            <a:endParaRPr b="0" i="0" sz="1100" u="none" cap="none" strike="noStrike">
              <a:solidFill>
                <a:schemeClr val="dk1"/>
              </a:solidFill>
              <a:latin typeface="Arial"/>
              <a:ea typeface="Arial"/>
              <a:cs typeface="Arial"/>
              <a:sym typeface="Arial"/>
            </a:endParaRPr>
          </a:p>
        </p:txBody>
      </p:sp>
      <p:sp>
        <p:nvSpPr>
          <p:cNvPr id="1067" name="Google Shape;1067;p104"/>
          <p:cNvSpPr/>
          <p:nvPr/>
        </p:nvSpPr>
        <p:spPr>
          <a:xfrm>
            <a:off x="1273680" y="382428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4</a:t>
            </a:r>
            <a:endParaRPr b="0" i="0" sz="1100" u="none" cap="none" strike="noStrike">
              <a:solidFill>
                <a:schemeClr val="dk1"/>
              </a:solidFill>
              <a:latin typeface="Arial"/>
              <a:ea typeface="Arial"/>
              <a:cs typeface="Arial"/>
              <a:sym typeface="Arial"/>
            </a:endParaRPr>
          </a:p>
        </p:txBody>
      </p:sp>
      <p:sp>
        <p:nvSpPr>
          <p:cNvPr id="1068" name="Google Shape;1068;p104"/>
          <p:cNvSpPr/>
          <p:nvPr/>
        </p:nvSpPr>
        <p:spPr>
          <a:xfrm>
            <a:off x="1803240" y="386568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5</a:t>
            </a:r>
            <a:endParaRPr b="0" i="0" sz="1100" u="none" cap="none" strike="noStrike">
              <a:solidFill>
                <a:schemeClr val="dk1"/>
              </a:solidFill>
              <a:latin typeface="Arial"/>
              <a:ea typeface="Arial"/>
              <a:cs typeface="Arial"/>
              <a:sym typeface="Arial"/>
            </a:endParaRPr>
          </a:p>
        </p:txBody>
      </p:sp>
      <p:sp>
        <p:nvSpPr>
          <p:cNvPr id="1069" name="Google Shape;1069;p104"/>
          <p:cNvSpPr/>
          <p:nvPr/>
        </p:nvSpPr>
        <p:spPr>
          <a:xfrm>
            <a:off x="950400" y="421920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6</a:t>
            </a:r>
            <a:endParaRPr b="0" i="0" sz="1100" u="none" cap="none" strike="noStrike">
              <a:solidFill>
                <a:schemeClr val="dk1"/>
              </a:solidFill>
              <a:latin typeface="Arial"/>
              <a:ea typeface="Arial"/>
              <a:cs typeface="Arial"/>
              <a:sym typeface="Arial"/>
            </a:endParaRPr>
          </a:p>
        </p:txBody>
      </p:sp>
      <p:sp>
        <p:nvSpPr>
          <p:cNvPr id="1070" name="Google Shape;1070;p104"/>
          <p:cNvSpPr/>
          <p:nvPr/>
        </p:nvSpPr>
        <p:spPr>
          <a:xfrm>
            <a:off x="1476000" y="431892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8</a:t>
            </a:r>
            <a:endParaRPr b="0" i="0" sz="1100" u="none" cap="none" strike="noStrike">
              <a:solidFill>
                <a:schemeClr val="dk1"/>
              </a:solidFill>
              <a:latin typeface="Arial"/>
              <a:ea typeface="Arial"/>
              <a:cs typeface="Arial"/>
              <a:sym typeface="Arial"/>
            </a:endParaRPr>
          </a:p>
        </p:txBody>
      </p:sp>
      <p:sp>
        <p:nvSpPr>
          <p:cNvPr id="1071" name="Google Shape;1071;p104"/>
          <p:cNvSpPr/>
          <p:nvPr/>
        </p:nvSpPr>
        <p:spPr>
          <a:xfrm>
            <a:off x="2072520" y="430236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7</a:t>
            </a:r>
            <a:endParaRPr b="0" i="0" sz="1100" u="none" cap="none" strike="noStrike">
              <a:solidFill>
                <a:schemeClr val="dk1"/>
              </a:solidFill>
              <a:latin typeface="Arial"/>
              <a:ea typeface="Arial"/>
              <a:cs typeface="Arial"/>
              <a:sym typeface="Arial"/>
            </a:endParaRPr>
          </a:p>
        </p:txBody>
      </p:sp>
      <p:sp>
        <p:nvSpPr>
          <p:cNvPr id="1072" name="Google Shape;1072;p104"/>
          <p:cNvSpPr/>
          <p:nvPr/>
        </p:nvSpPr>
        <p:spPr>
          <a:xfrm>
            <a:off x="2616882" y="3614048"/>
            <a:ext cx="431280" cy="398043"/>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9</a:t>
            </a:r>
            <a:endParaRPr b="0" i="0" sz="1100" u="none" cap="none" strike="noStrike">
              <a:solidFill>
                <a:schemeClr val="dk1"/>
              </a:solidFill>
              <a:latin typeface="Arial"/>
              <a:ea typeface="Arial"/>
              <a:cs typeface="Arial"/>
              <a:sym typeface="Arial"/>
            </a:endParaRPr>
          </a:p>
        </p:txBody>
      </p:sp>
      <p:sp>
        <p:nvSpPr>
          <p:cNvPr id="1073" name="Google Shape;1073;p104"/>
          <p:cNvSpPr/>
          <p:nvPr/>
        </p:nvSpPr>
        <p:spPr>
          <a:xfrm>
            <a:off x="4236744" y="5526285"/>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12</a:t>
            </a:r>
            <a:endParaRPr b="0" i="0" sz="1100" u="none" cap="none" strike="noStrike">
              <a:solidFill>
                <a:schemeClr val="dk1"/>
              </a:solidFill>
              <a:latin typeface="Arial"/>
              <a:ea typeface="Arial"/>
              <a:cs typeface="Arial"/>
              <a:sym typeface="Arial"/>
            </a:endParaRPr>
          </a:p>
        </p:txBody>
      </p:sp>
      <p:sp>
        <p:nvSpPr>
          <p:cNvPr id="1074" name="Google Shape;1074;p104"/>
          <p:cNvSpPr/>
          <p:nvPr/>
        </p:nvSpPr>
        <p:spPr>
          <a:xfrm>
            <a:off x="3144249" y="5526285"/>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10</a:t>
            </a:r>
            <a:endParaRPr b="0" i="0" sz="1100" u="none" cap="none" strike="noStrike">
              <a:solidFill>
                <a:schemeClr val="dk1"/>
              </a:solidFill>
              <a:latin typeface="Arial"/>
              <a:ea typeface="Arial"/>
              <a:cs typeface="Arial"/>
              <a:sym typeface="Arial"/>
            </a:endParaRPr>
          </a:p>
        </p:txBody>
      </p:sp>
      <p:sp>
        <p:nvSpPr>
          <p:cNvPr id="1075" name="Google Shape;1075;p104"/>
          <p:cNvSpPr/>
          <p:nvPr/>
        </p:nvSpPr>
        <p:spPr>
          <a:xfrm>
            <a:off x="2367900" y="3438184"/>
            <a:ext cx="291240" cy="166680"/>
          </a:xfrm>
          <a:prstGeom prst="ellipse">
            <a:avLst/>
          </a:prstGeom>
          <a:solidFill>
            <a:schemeClr val="lt1"/>
          </a:solidFill>
          <a:ln cap="flat" cmpd="sng" w="254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6" name="Google Shape;1076;p104"/>
          <p:cNvSpPr/>
          <p:nvPr/>
        </p:nvSpPr>
        <p:spPr>
          <a:xfrm>
            <a:off x="1083089" y="2995200"/>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3</a:t>
            </a:r>
            <a:endParaRPr b="0" i="0" sz="1100" u="none" cap="none" strike="noStrike">
              <a:solidFill>
                <a:schemeClr val="dk1"/>
              </a:solidFill>
              <a:latin typeface="Arial"/>
              <a:ea typeface="Arial"/>
              <a:cs typeface="Arial"/>
              <a:sym typeface="Arial"/>
            </a:endParaRPr>
          </a:p>
        </p:txBody>
      </p:sp>
      <p:sp>
        <p:nvSpPr>
          <p:cNvPr id="1077" name="Google Shape;1077;p104"/>
          <p:cNvSpPr/>
          <p:nvPr/>
        </p:nvSpPr>
        <p:spPr>
          <a:xfrm>
            <a:off x="1556640" y="3009960"/>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2</a:t>
            </a:r>
            <a:endParaRPr b="0" i="0" sz="1100" u="none" cap="none" strike="noStrike">
              <a:solidFill>
                <a:schemeClr val="dk1"/>
              </a:solidFill>
              <a:latin typeface="Arial"/>
              <a:ea typeface="Arial"/>
              <a:cs typeface="Arial"/>
              <a:sym typeface="Arial"/>
            </a:endParaRPr>
          </a:p>
        </p:txBody>
      </p:sp>
      <p:sp>
        <p:nvSpPr>
          <p:cNvPr id="1078" name="Google Shape;1078;p104"/>
          <p:cNvSpPr/>
          <p:nvPr/>
        </p:nvSpPr>
        <p:spPr>
          <a:xfrm>
            <a:off x="1987920" y="2990830"/>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a:t>
            </a:r>
            <a:endParaRPr b="0" i="0" sz="1100" u="none" cap="none" strike="noStrike">
              <a:solidFill>
                <a:schemeClr val="dk1"/>
              </a:solidFill>
              <a:latin typeface="Arial"/>
              <a:ea typeface="Arial"/>
              <a:cs typeface="Arial"/>
              <a:sym typeface="Arial"/>
            </a:endParaRPr>
          </a:p>
        </p:txBody>
      </p:sp>
      <p:sp>
        <p:nvSpPr>
          <p:cNvPr id="1079" name="Google Shape;1079;p104"/>
          <p:cNvSpPr/>
          <p:nvPr/>
        </p:nvSpPr>
        <p:spPr>
          <a:xfrm>
            <a:off x="1341000" y="2616107"/>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4</a:t>
            </a:r>
            <a:endParaRPr b="0" i="0" sz="1100" u="none" cap="none" strike="noStrike">
              <a:solidFill>
                <a:schemeClr val="dk1"/>
              </a:solidFill>
              <a:latin typeface="Arial"/>
              <a:ea typeface="Arial"/>
              <a:cs typeface="Arial"/>
              <a:sym typeface="Arial"/>
            </a:endParaRPr>
          </a:p>
        </p:txBody>
      </p:sp>
      <p:sp>
        <p:nvSpPr>
          <p:cNvPr id="1080" name="Google Shape;1080;p104"/>
          <p:cNvSpPr/>
          <p:nvPr/>
        </p:nvSpPr>
        <p:spPr>
          <a:xfrm>
            <a:off x="1734798" y="2627590"/>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5</a:t>
            </a:r>
            <a:endParaRPr b="0" i="0" sz="1100" u="none" cap="none" strike="noStrike">
              <a:solidFill>
                <a:schemeClr val="dk1"/>
              </a:solidFill>
              <a:latin typeface="Arial"/>
              <a:ea typeface="Arial"/>
              <a:cs typeface="Arial"/>
              <a:sym typeface="Arial"/>
            </a:endParaRPr>
          </a:p>
        </p:txBody>
      </p:sp>
      <p:sp>
        <p:nvSpPr>
          <p:cNvPr id="1081" name="Google Shape;1081;p104"/>
          <p:cNvSpPr/>
          <p:nvPr/>
        </p:nvSpPr>
        <p:spPr>
          <a:xfrm>
            <a:off x="958923" y="2484398"/>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7</a:t>
            </a:r>
            <a:endParaRPr b="0" i="0" sz="1100" u="none" cap="none" strike="noStrike">
              <a:solidFill>
                <a:schemeClr val="dk1"/>
              </a:solidFill>
              <a:latin typeface="Arial"/>
              <a:ea typeface="Arial"/>
              <a:cs typeface="Arial"/>
              <a:sym typeface="Arial"/>
            </a:endParaRPr>
          </a:p>
        </p:txBody>
      </p:sp>
      <p:sp>
        <p:nvSpPr>
          <p:cNvPr id="1082" name="Google Shape;1082;p104"/>
          <p:cNvSpPr/>
          <p:nvPr/>
        </p:nvSpPr>
        <p:spPr>
          <a:xfrm>
            <a:off x="2084702" y="2445673"/>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6</a:t>
            </a:r>
            <a:endParaRPr b="0" i="0" sz="1100" u="none" cap="none" strike="noStrike">
              <a:solidFill>
                <a:schemeClr val="dk1"/>
              </a:solidFill>
              <a:latin typeface="Arial"/>
              <a:ea typeface="Arial"/>
              <a:cs typeface="Arial"/>
              <a:sym typeface="Arial"/>
            </a:endParaRPr>
          </a:p>
        </p:txBody>
      </p:sp>
      <p:sp>
        <p:nvSpPr>
          <p:cNvPr id="1083" name="Google Shape;1083;p104"/>
          <p:cNvSpPr/>
          <p:nvPr/>
        </p:nvSpPr>
        <p:spPr>
          <a:xfrm>
            <a:off x="1564343" y="2211790"/>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8</a:t>
            </a:r>
            <a:endParaRPr b="0" i="0" sz="1100" u="none" cap="none" strike="noStrike">
              <a:solidFill>
                <a:schemeClr val="dk1"/>
              </a:solidFill>
              <a:latin typeface="Arial"/>
              <a:ea typeface="Arial"/>
              <a:cs typeface="Arial"/>
              <a:sym typeface="Arial"/>
            </a:endParaRPr>
          </a:p>
        </p:txBody>
      </p:sp>
      <p:sp>
        <p:nvSpPr>
          <p:cNvPr id="1084" name="Google Shape;1084;p104"/>
          <p:cNvSpPr/>
          <p:nvPr/>
        </p:nvSpPr>
        <p:spPr>
          <a:xfrm>
            <a:off x="2548210" y="3051390"/>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9</a:t>
            </a:r>
            <a:endParaRPr b="0" i="0" sz="1100" u="none" cap="none" strike="noStrike">
              <a:solidFill>
                <a:schemeClr val="dk1"/>
              </a:solidFill>
              <a:latin typeface="Arial"/>
              <a:ea typeface="Arial"/>
              <a:cs typeface="Arial"/>
              <a:sym typeface="Arial"/>
            </a:endParaRPr>
          </a:p>
        </p:txBody>
      </p:sp>
      <p:cxnSp>
        <p:nvCxnSpPr>
          <p:cNvPr id="1085" name="Google Shape;1085;p104"/>
          <p:cNvCxnSpPr/>
          <p:nvPr/>
        </p:nvCxnSpPr>
        <p:spPr>
          <a:xfrm flipH="1" rot="10800000">
            <a:off x="202019" y="4730040"/>
            <a:ext cx="8059479" cy="16560"/>
          </a:xfrm>
          <a:prstGeom prst="straightConnector1">
            <a:avLst/>
          </a:prstGeom>
          <a:noFill/>
          <a:ln cap="flat" cmpd="sng" w="9525">
            <a:solidFill>
              <a:schemeClr val="accent2"/>
            </a:solidFill>
            <a:prstDash val="solid"/>
            <a:round/>
            <a:headEnd len="sm" w="sm" type="none"/>
            <a:tailEnd len="sm" w="sm" type="none"/>
          </a:ln>
        </p:spPr>
      </p:cxnSp>
      <p:cxnSp>
        <p:nvCxnSpPr>
          <p:cNvPr id="1086" name="Google Shape;1086;p104"/>
          <p:cNvCxnSpPr/>
          <p:nvPr/>
        </p:nvCxnSpPr>
        <p:spPr>
          <a:xfrm rot="10800000">
            <a:off x="3359889" y="4746600"/>
            <a:ext cx="0" cy="779685"/>
          </a:xfrm>
          <a:prstGeom prst="straightConnector1">
            <a:avLst/>
          </a:prstGeom>
          <a:noFill/>
          <a:ln cap="flat" cmpd="sng" w="9525">
            <a:solidFill>
              <a:srgbClr val="FFC000"/>
            </a:solidFill>
            <a:prstDash val="solid"/>
            <a:round/>
            <a:headEnd len="sm" w="sm" type="none"/>
            <a:tailEnd len="med" w="med" type="triangle"/>
          </a:ln>
        </p:spPr>
      </p:cxnSp>
      <p:sp>
        <p:nvSpPr>
          <p:cNvPr id="1087" name="Google Shape;1087;p104"/>
          <p:cNvSpPr/>
          <p:nvPr/>
        </p:nvSpPr>
        <p:spPr>
          <a:xfrm>
            <a:off x="5664720" y="5526285"/>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13</a:t>
            </a:r>
            <a:endParaRPr b="0" i="0" sz="1100" u="none" cap="none" strike="noStrike">
              <a:solidFill>
                <a:schemeClr val="dk1"/>
              </a:solidFill>
              <a:latin typeface="Arial"/>
              <a:ea typeface="Arial"/>
              <a:cs typeface="Arial"/>
              <a:sym typeface="Arial"/>
            </a:endParaRPr>
          </a:p>
        </p:txBody>
      </p:sp>
      <p:sp>
        <p:nvSpPr>
          <p:cNvPr id="1088" name="Google Shape;1088;p104"/>
          <p:cNvSpPr/>
          <p:nvPr/>
        </p:nvSpPr>
        <p:spPr>
          <a:xfrm>
            <a:off x="355758" y="5657936"/>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11</a:t>
            </a:r>
            <a:endParaRPr b="0" i="0" sz="1100" u="none" cap="none" strike="noStrike">
              <a:solidFill>
                <a:schemeClr val="dk1"/>
              </a:solidFill>
              <a:latin typeface="Arial"/>
              <a:ea typeface="Arial"/>
              <a:cs typeface="Arial"/>
              <a:sym typeface="Arial"/>
            </a:endParaRPr>
          </a:p>
        </p:txBody>
      </p:sp>
      <p:cxnSp>
        <p:nvCxnSpPr>
          <p:cNvPr id="1089" name="Google Shape;1089;p104"/>
          <p:cNvCxnSpPr/>
          <p:nvPr/>
        </p:nvCxnSpPr>
        <p:spPr>
          <a:xfrm>
            <a:off x="355758" y="2376989"/>
            <a:ext cx="4210264" cy="0"/>
          </a:xfrm>
          <a:prstGeom prst="straightConnector1">
            <a:avLst/>
          </a:prstGeom>
          <a:noFill/>
          <a:ln cap="flat" cmpd="sng" w="9525">
            <a:solidFill>
              <a:srgbClr val="3E6EC2"/>
            </a:solidFill>
            <a:prstDash val="solid"/>
            <a:round/>
            <a:headEnd len="sm" w="sm" type="none"/>
            <a:tailEnd len="sm" w="sm" type="none"/>
          </a:ln>
        </p:spPr>
      </p:cxnSp>
      <p:sp>
        <p:nvSpPr>
          <p:cNvPr id="1090" name="Google Shape;1090;p104"/>
          <p:cNvSpPr txBox="1"/>
          <p:nvPr/>
        </p:nvSpPr>
        <p:spPr>
          <a:xfrm>
            <a:off x="8390148" y="2058307"/>
            <a:ext cx="3533945" cy="3093114"/>
          </a:xfrm>
          <a:prstGeom prst="rect">
            <a:avLst/>
          </a:prstGeom>
          <a:noFill/>
          <a:ln>
            <a:noFill/>
          </a:ln>
        </p:spPr>
        <p:txBody>
          <a:bodyPr anchorCtr="0" anchor="t" bIns="45700" lIns="91425" spcFirstLastPara="1" rIns="91425" wrap="square" tIns="45700">
            <a:spAutoFit/>
          </a:bodyPr>
          <a:lstStyle/>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L’ailier garde le coté même s’il n’y a pas de vis-à-vis. </a:t>
            </a:r>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Si le 9 décide de se mettre à la poursuite de l’introduction il ne doit pas dépasser l’avancée du ballon.</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Les ¾ doivent se mettre à 5 mètres de la mêlée.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L’équipe peut monter uniquement lorsque le ballon est sorti de la mêlée.</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L’ailier coté fermé se positionne sur le deuxième rideau.</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L’arrière se positionne dans l’axe de la mêlée dans le troisième rideau. </a:t>
            </a:r>
            <a:endParaRPr b="0" i="0" sz="1500" u="none" cap="none" strike="noStrike">
              <a:solidFill>
                <a:srgbClr val="000000"/>
              </a:solidFill>
              <a:latin typeface="Calibri"/>
              <a:ea typeface="Calibri"/>
              <a:cs typeface="Calibri"/>
              <a:sym typeface="Calibri"/>
            </a:endParaRPr>
          </a:p>
        </p:txBody>
      </p:sp>
      <p:sp>
        <p:nvSpPr>
          <p:cNvPr id="1091" name="Google Shape;1091;p104"/>
          <p:cNvSpPr/>
          <p:nvPr/>
        </p:nvSpPr>
        <p:spPr>
          <a:xfrm>
            <a:off x="1534363" y="608112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15</a:t>
            </a:r>
            <a:endParaRPr b="0" i="0" sz="1100" u="none" cap="none" strike="noStrike">
              <a:solidFill>
                <a:schemeClr val="dk1"/>
              </a:solidFill>
              <a:latin typeface="Arial"/>
              <a:ea typeface="Arial"/>
              <a:cs typeface="Arial"/>
              <a:sym typeface="Arial"/>
            </a:endParaRPr>
          </a:p>
        </p:txBody>
      </p:sp>
      <p:sp>
        <p:nvSpPr>
          <p:cNvPr id="1092" name="Google Shape;1092;p104"/>
          <p:cNvSpPr/>
          <p:nvPr/>
        </p:nvSpPr>
        <p:spPr>
          <a:xfrm>
            <a:off x="7115241" y="5837986"/>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14</a:t>
            </a:r>
            <a:endParaRPr b="0" i="0" sz="1100" u="none" cap="none" strike="noStrike">
              <a:solidFill>
                <a:schemeClr val="dk1"/>
              </a:solidFill>
              <a:latin typeface="Arial"/>
              <a:ea typeface="Arial"/>
              <a:cs typeface="Arial"/>
              <a:sym typeface="Arial"/>
            </a:endParaRPr>
          </a:p>
        </p:txBody>
      </p:sp>
      <p:pic>
        <p:nvPicPr>
          <p:cNvPr id="1093" name="Google Shape;1093;p104"/>
          <p:cNvPicPr preferRelativeResize="0"/>
          <p:nvPr/>
        </p:nvPicPr>
        <p:blipFill rotWithShape="1">
          <a:blip r:embed="rId3">
            <a:alphaModFix/>
          </a:blip>
          <a:srcRect b="0" l="0" r="0" t="0"/>
          <a:stretch/>
        </p:blipFill>
        <p:spPr>
          <a:xfrm>
            <a:off x="80100" y="9603"/>
            <a:ext cx="1275480" cy="1236600"/>
          </a:xfrm>
          <a:prstGeom prst="rect">
            <a:avLst/>
          </a:prstGeom>
          <a:noFill/>
          <a:ln>
            <a:noFill/>
          </a:ln>
        </p:spPr>
      </p:pic>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7" name="Shape 1097"/>
        <p:cNvGrpSpPr/>
        <p:nvPr/>
      </p:nvGrpSpPr>
      <p:grpSpPr>
        <a:xfrm>
          <a:off x="0" y="0"/>
          <a:ext cx="0" cy="0"/>
          <a:chOff x="0" y="0"/>
          <a:chExt cx="0" cy="0"/>
        </a:xfrm>
      </p:grpSpPr>
      <p:sp>
        <p:nvSpPr>
          <p:cNvPr id="1098" name="Google Shape;1098;p105"/>
          <p:cNvSpPr txBox="1"/>
          <p:nvPr>
            <p:ph type="title"/>
          </p:nvPr>
        </p:nvSpPr>
        <p:spPr>
          <a:xfrm>
            <a:off x="1524180" y="144000"/>
            <a:ext cx="9143640" cy="1249012"/>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4400"/>
              <a:buFont typeface="Impact"/>
              <a:buNone/>
            </a:pPr>
            <a:r>
              <a:rPr lang="fr-FR">
                <a:latin typeface="Impact"/>
                <a:ea typeface="Impact"/>
                <a:cs typeface="Impact"/>
                <a:sym typeface="Impact"/>
              </a:rPr>
              <a:t>Mêlée excentrée</a:t>
            </a:r>
            <a:br>
              <a:rPr lang="fr-FR">
                <a:latin typeface="Impact"/>
                <a:ea typeface="Impact"/>
                <a:cs typeface="Impact"/>
                <a:sym typeface="Impact"/>
              </a:rPr>
            </a:br>
            <a:r>
              <a:rPr lang="fr-FR">
                <a:latin typeface="Impact"/>
                <a:ea typeface="Impact"/>
                <a:cs typeface="Impact"/>
                <a:sym typeface="Impact"/>
              </a:rPr>
              <a:t>Option 1: Jeu coté ouvert</a:t>
            </a:r>
            <a:endParaRPr/>
          </a:p>
        </p:txBody>
      </p:sp>
      <p:sp>
        <p:nvSpPr>
          <p:cNvPr id="1099" name="Google Shape;1099;p105"/>
          <p:cNvSpPr txBox="1"/>
          <p:nvPr/>
        </p:nvSpPr>
        <p:spPr>
          <a:xfrm>
            <a:off x="202019" y="1924920"/>
            <a:ext cx="8059479" cy="458820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sp>
        <p:nvSpPr>
          <p:cNvPr id="1100" name="Google Shape;1100;p105"/>
          <p:cNvSpPr/>
          <p:nvPr/>
        </p:nvSpPr>
        <p:spPr>
          <a:xfrm>
            <a:off x="1060560" y="342900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a:t>
            </a:r>
            <a:endParaRPr b="0" i="0" sz="1100" u="none" cap="none" strike="noStrike">
              <a:solidFill>
                <a:schemeClr val="dk1"/>
              </a:solidFill>
              <a:latin typeface="Arial"/>
              <a:ea typeface="Arial"/>
              <a:cs typeface="Arial"/>
              <a:sym typeface="Arial"/>
            </a:endParaRPr>
          </a:p>
        </p:txBody>
      </p:sp>
      <p:sp>
        <p:nvSpPr>
          <p:cNvPr id="1101" name="Google Shape;1101;p105"/>
          <p:cNvSpPr/>
          <p:nvPr/>
        </p:nvSpPr>
        <p:spPr>
          <a:xfrm>
            <a:off x="1524240" y="342900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2</a:t>
            </a:r>
            <a:endParaRPr b="0" i="0" sz="1100" u="none" cap="none" strike="noStrike">
              <a:solidFill>
                <a:schemeClr val="dk1"/>
              </a:solidFill>
              <a:latin typeface="Arial"/>
              <a:ea typeface="Arial"/>
              <a:cs typeface="Arial"/>
              <a:sym typeface="Arial"/>
            </a:endParaRPr>
          </a:p>
        </p:txBody>
      </p:sp>
      <p:sp>
        <p:nvSpPr>
          <p:cNvPr id="1102" name="Google Shape;1102;p105"/>
          <p:cNvSpPr/>
          <p:nvPr/>
        </p:nvSpPr>
        <p:spPr>
          <a:xfrm>
            <a:off x="1988280" y="342900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3</a:t>
            </a:r>
            <a:endParaRPr b="0" i="0" sz="1100" u="none" cap="none" strike="noStrike">
              <a:solidFill>
                <a:schemeClr val="dk1"/>
              </a:solidFill>
              <a:latin typeface="Arial"/>
              <a:ea typeface="Arial"/>
              <a:cs typeface="Arial"/>
              <a:sym typeface="Arial"/>
            </a:endParaRPr>
          </a:p>
        </p:txBody>
      </p:sp>
      <p:sp>
        <p:nvSpPr>
          <p:cNvPr id="1103" name="Google Shape;1103;p105"/>
          <p:cNvSpPr/>
          <p:nvPr/>
        </p:nvSpPr>
        <p:spPr>
          <a:xfrm>
            <a:off x="1273680" y="382428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4</a:t>
            </a:r>
            <a:endParaRPr b="0" i="0" sz="1100" u="none" cap="none" strike="noStrike">
              <a:solidFill>
                <a:schemeClr val="dk1"/>
              </a:solidFill>
              <a:latin typeface="Arial"/>
              <a:ea typeface="Arial"/>
              <a:cs typeface="Arial"/>
              <a:sym typeface="Arial"/>
            </a:endParaRPr>
          </a:p>
        </p:txBody>
      </p:sp>
      <p:sp>
        <p:nvSpPr>
          <p:cNvPr id="1104" name="Google Shape;1104;p105"/>
          <p:cNvSpPr/>
          <p:nvPr/>
        </p:nvSpPr>
        <p:spPr>
          <a:xfrm>
            <a:off x="1803240" y="386568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5</a:t>
            </a:r>
            <a:endParaRPr b="0" i="0" sz="1100" u="none" cap="none" strike="noStrike">
              <a:solidFill>
                <a:schemeClr val="dk1"/>
              </a:solidFill>
              <a:latin typeface="Arial"/>
              <a:ea typeface="Arial"/>
              <a:cs typeface="Arial"/>
              <a:sym typeface="Arial"/>
            </a:endParaRPr>
          </a:p>
        </p:txBody>
      </p:sp>
      <p:sp>
        <p:nvSpPr>
          <p:cNvPr id="1105" name="Google Shape;1105;p105"/>
          <p:cNvSpPr/>
          <p:nvPr/>
        </p:nvSpPr>
        <p:spPr>
          <a:xfrm>
            <a:off x="326122" y="3125835"/>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6</a:t>
            </a:r>
            <a:endParaRPr b="0" i="0" sz="1100" u="none" cap="none" strike="noStrike">
              <a:solidFill>
                <a:schemeClr val="dk1"/>
              </a:solidFill>
              <a:latin typeface="Arial"/>
              <a:ea typeface="Arial"/>
              <a:cs typeface="Arial"/>
              <a:sym typeface="Arial"/>
            </a:endParaRPr>
          </a:p>
        </p:txBody>
      </p:sp>
      <p:sp>
        <p:nvSpPr>
          <p:cNvPr id="1106" name="Google Shape;1106;p105"/>
          <p:cNvSpPr/>
          <p:nvPr/>
        </p:nvSpPr>
        <p:spPr>
          <a:xfrm>
            <a:off x="2776621" y="3381664"/>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8</a:t>
            </a:r>
            <a:endParaRPr b="0" i="0" sz="1100" u="none" cap="none" strike="noStrike">
              <a:solidFill>
                <a:schemeClr val="dk1"/>
              </a:solidFill>
              <a:latin typeface="Arial"/>
              <a:ea typeface="Arial"/>
              <a:cs typeface="Arial"/>
              <a:sym typeface="Arial"/>
            </a:endParaRPr>
          </a:p>
        </p:txBody>
      </p:sp>
      <p:sp>
        <p:nvSpPr>
          <p:cNvPr id="1107" name="Google Shape;1107;p105"/>
          <p:cNvSpPr/>
          <p:nvPr/>
        </p:nvSpPr>
        <p:spPr>
          <a:xfrm>
            <a:off x="3950235" y="2485746"/>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7</a:t>
            </a:r>
            <a:endParaRPr b="0" i="0" sz="1100" u="none" cap="none" strike="noStrike">
              <a:solidFill>
                <a:schemeClr val="dk1"/>
              </a:solidFill>
              <a:latin typeface="Arial"/>
              <a:ea typeface="Arial"/>
              <a:cs typeface="Arial"/>
              <a:sym typeface="Arial"/>
            </a:endParaRPr>
          </a:p>
        </p:txBody>
      </p:sp>
      <p:sp>
        <p:nvSpPr>
          <p:cNvPr id="1108" name="Google Shape;1108;p105"/>
          <p:cNvSpPr/>
          <p:nvPr/>
        </p:nvSpPr>
        <p:spPr>
          <a:xfrm>
            <a:off x="3353572" y="2912078"/>
            <a:ext cx="431280" cy="398043"/>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9</a:t>
            </a:r>
            <a:endParaRPr b="0" i="0" sz="1100" u="none" cap="none" strike="noStrike">
              <a:solidFill>
                <a:schemeClr val="dk1"/>
              </a:solidFill>
              <a:latin typeface="Arial"/>
              <a:ea typeface="Arial"/>
              <a:cs typeface="Arial"/>
              <a:sym typeface="Arial"/>
            </a:endParaRPr>
          </a:p>
        </p:txBody>
      </p:sp>
      <p:sp>
        <p:nvSpPr>
          <p:cNvPr id="1109" name="Google Shape;1109;p105"/>
          <p:cNvSpPr/>
          <p:nvPr/>
        </p:nvSpPr>
        <p:spPr>
          <a:xfrm>
            <a:off x="5533329" y="256315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12</a:t>
            </a:r>
            <a:endParaRPr b="0" i="0" sz="1100" u="none" cap="none" strike="noStrike">
              <a:solidFill>
                <a:schemeClr val="dk1"/>
              </a:solidFill>
              <a:latin typeface="Arial"/>
              <a:ea typeface="Arial"/>
              <a:cs typeface="Arial"/>
              <a:sym typeface="Arial"/>
            </a:endParaRPr>
          </a:p>
        </p:txBody>
      </p:sp>
      <p:sp>
        <p:nvSpPr>
          <p:cNvPr id="1110" name="Google Shape;1110;p105"/>
          <p:cNvSpPr/>
          <p:nvPr/>
        </p:nvSpPr>
        <p:spPr>
          <a:xfrm>
            <a:off x="4592670" y="263947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10</a:t>
            </a:r>
            <a:endParaRPr b="0" i="0" sz="1100" u="none" cap="none" strike="noStrike">
              <a:solidFill>
                <a:schemeClr val="dk1"/>
              </a:solidFill>
              <a:latin typeface="Arial"/>
              <a:ea typeface="Arial"/>
              <a:cs typeface="Arial"/>
              <a:sym typeface="Arial"/>
            </a:endParaRPr>
          </a:p>
        </p:txBody>
      </p:sp>
      <p:sp>
        <p:nvSpPr>
          <p:cNvPr id="1111" name="Google Shape;1111;p105"/>
          <p:cNvSpPr/>
          <p:nvPr/>
        </p:nvSpPr>
        <p:spPr>
          <a:xfrm>
            <a:off x="2318762" y="2302870"/>
            <a:ext cx="291240" cy="166680"/>
          </a:xfrm>
          <a:prstGeom prst="ellipse">
            <a:avLst/>
          </a:prstGeom>
          <a:solidFill>
            <a:schemeClr val="lt1"/>
          </a:solidFill>
          <a:ln cap="flat" cmpd="sng" w="254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2" name="Google Shape;1112;p105"/>
          <p:cNvSpPr/>
          <p:nvPr/>
        </p:nvSpPr>
        <p:spPr>
          <a:xfrm>
            <a:off x="1083089" y="2995200"/>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3</a:t>
            </a:r>
            <a:endParaRPr b="0" i="0" sz="1100" u="none" cap="none" strike="noStrike">
              <a:solidFill>
                <a:schemeClr val="dk1"/>
              </a:solidFill>
              <a:latin typeface="Arial"/>
              <a:ea typeface="Arial"/>
              <a:cs typeface="Arial"/>
              <a:sym typeface="Arial"/>
            </a:endParaRPr>
          </a:p>
        </p:txBody>
      </p:sp>
      <p:sp>
        <p:nvSpPr>
          <p:cNvPr id="1113" name="Google Shape;1113;p105"/>
          <p:cNvSpPr/>
          <p:nvPr/>
        </p:nvSpPr>
        <p:spPr>
          <a:xfrm>
            <a:off x="1556640" y="3009960"/>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2</a:t>
            </a:r>
            <a:endParaRPr b="0" i="0" sz="1100" u="none" cap="none" strike="noStrike">
              <a:solidFill>
                <a:schemeClr val="dk1"/>
              </a:solidFill>
              <a:latin typeface="Arial"/>
              <a:ea typeface="Arial"/>
              <a:cs typeface="Arial"/>
              <a:sym typeface="Arial"/>
            </a:endParaRPr>
          </a:p>
        </p:txBody>
      </p:sp>
      <p:sp>
        <p:nvSpPr>
          <p:cNvPr id="1114" name="Google Shape;1114;p105"/>
          <p:cNvSpPr/>
          <p:nvPr/>
        </p:nvSpPr>
        <p:spPr>
          <a:xfrm>
            <a:off x="1987920" y="2990830"/>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a:t>
            </a:r>
            <a:endParaRPr b="0" i="0" sz="1100" u="none" cap="none" strike="noStrike">
              <a:solidFill>
                <a:schemeClr val="dk1"/>
              </a:solidFill>
              <a:latin typeface="Arial"/>
              <a:ea typeface="Arial"/>
              <a:cs typeface="Arial"/>
              <a:sym typeface="Arial"/>
            </a:endParaRPr>
          </a:p>
        </p:txBody>
      </p:sp>
      <p:sp>
        <p:nvSpPr>
          <p:cNvPr id="1115" name="Google Shape;1115;p105"/>
          <p:cNvSpPr/>
          <p:nvPr/>
        </p:nvSpPr>
        <p:spPr>
          <a:xfrm>
            <a:off x="1341000" y="2616107"/>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4</a:t>
            </a:r>
            <a:endParaRPr b="0" i="0" sz="1100" u="none" cap="none" strike="noStrike">
              <a:solidFill>
                <a:schemeClr val="dk1"/>
              </a:solidFill>
              <a:latin typeface="Arial"/>
              <a:ea typeface="Arial"/>
              <a:cs typeface="Arial"/>
              <a:sym typeface="Arial"/>
            </a:endParaRPr>
          </a:p>
        </p:txBody>
      </p:sp>
      <p:sp>
        <p:nvSpPr>
          <p:cNvPr id="1116" name="Google Shape;1116;p105"/>
          <p:cNvSpPr/>
          <p:nvPr/>
        </p:nvSpPr>
        <p:spPr>
          <a:xfrm>
            <a:off x="1734798" y="2627590"/>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5</a:t>
            </a:r>
            <a:endParaRPr b="0" i="0" sz="1100" u="none" cap="none" strike="noStrike">
              <a:solidFill>
                <a:schemeClr val="dk1"/>
              </a:solidFill>
              <a:latin typeface="Arial"/>
              <a:ea typeface="Arial"/>
              <a:cs typeface="Arial"/>
              <a:sym typeface="Arial"/>
            </a:endParaRPr>
          </a:p>
        </p:txBody>
      </p:sp>
      <p:sp>
        <p:nvSpPr>
          <p:cNvPr id="1117" name="Google Shape;1117;p105"/>
          <p:cNvSpPr/>
          <p:nvPr/>
        </p:nvSpPr>
        <p:spPr>
          <a:xfrm>
            <a:off x="958923" y="2484398"/>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7</a:t>
            </a:r>
            <a:endParaRPr b="0" i="0" sz="1100" u="none" cap="none" strike="noStrike">
              <a:solidFill>
                <a:schemeClr val="dk1"/>
              </a:solidFill>
              <a:latin typeface="Arial"/>
              <a:ea typeface="Arial"/>
              <a:cs typeface="Arial"/>
              <a:sym typeface="Arial"/>
            </a:endParaRPr>
          </a:p>
        </p:txBody>
      </p:sp>
      <p:sp>
        <p:nvSpPr>
          <p:cNvPr id="1118" name="Google Shape;1118;p105"/>
          <p:cNvSpPr/>
          <p:nvPr/>
        </p:nvSpPr>
        <p:spPr>
          <a:xfrm>
            <a:off x="2084702" y="2445673"/>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6</a:t>
            </a:r>
            <a:endParaRPr b="0" i="0" sz="1100" u="none" cap="none" strike="noStrike">
              <a:solidFill>
                <a:schemeClr val="dk1"/>
              </a:solidFill>
              <a:latin typeface="Arial"/>
              <a:ea typeface="Arial"/>
              <a:cs typeface="Arial"/>
              <a:sym typeface="Arial"/>
            </a:endParaRPr>
          </a:p>
        </p:txBody>
      </p:sp>
      <p:sp>
        <p:nvSpPr>
          <p:cNvPr id="1119" name="Google Shape;1119;p105"/>
          <p:cNvSpPr/>
          <p:nvPr/>
        </p:nvSpPr>
        <p:spPr>
          <a:xfrm>
            <a:off x="1564343" y="2211790"/>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8</a:t>
            </a:r>
            <a:endParaRPr b="0" i="0" sz="1100" u="none" cap="none" strike="noStrike">
              <a:solidFill>
                <a:schemeClr val="dk1"/>
              </a:solidFill>
              <a:latin typeface="Arial"/>
              <a:ea typeface="Arial"/>
              <a:cs typeface="Arial"/>
              <a:sym typeface="Arial"/>
            </a:endParaRPr>
          </a:p>
        </p:txBody>
      </p:sp>
      <p:sp>
        <p:nvSpPr>
          <p:cNvPr id="1120" name="Google Shape;1120;p105"/>
          <p:cNvSpPr/>
          <p:nvPr/>
        </p:nvSpPr>
        <p:spPr>
          <a:xfrm>
            <a:off x="1907293" y="2031380"/>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9</a:t>
            </a:r>
            <a:endParaRPr b="0" i="0" sz="1100" u="none" cap="none" strike="noStrike">
              <a:solidFill>
                <a:schemeClr val="dk1"/>
              </a:solidFill>
              <a:latin typeface="Arial"/>
              <a:ea typeface="Arial"/>
              <a:cs typeface="Arial"/>
              <a:sym typeface="Arial"/>
            </a:endParaRPr>
          </a:p>
        </p:txBody>
      </p:sp>
      <p:sp>
        <p:nvSpPr>
          <p:cNvPr id="1121" name="Google Shape;1121;p105"/>
          <p:cNvSpPr/>
          <p:nvPr/>
        </p:nvSpPr>
        <p:spPr>
          <a:xfrm>
            <a:off x="6391404" y="256315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13</a:t>
            </a:r>
            <a:endParaRPr b="0" i="0" sz="1100" u="none" cap="none" strike="noStrike">
              <a:solidFill>
                <a:schemeClr val="dk1"/>
              </a:solidFill>
              <a:latin typeface="Arial"/>
              <a:ea typeface="Arial"/>
              <a:cs typeface="Arial"/>
              <a:sym typeface="Arial"/>
            </a:endParaRPr>
          </a:p>
        </p:txBody>
      </p:sp>
      <p:sp>
        <p:nvSpPr>
          <p:cNvPr id="1122" name="Google Shape;1122;p105"/>
          <p:cNvSpPr/>
          <p:nvPr/>
        </p:nvSpPr>
        <p:spPr>
          <a:xfrm>
            <a:off x="355758" y="5657936"/>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11</a:t>
            </a:r>
            <a:endParaRPr b="0" i="0" sz="1100" u="none" cap="none" strike="noStrike">
              <a:solidFill>
                <a:schemeClr val="dk1"/>
              </a:solidFill>
              <a:latin typeface="Arial"/>
              <a:ea typeface="Arial"/>
              <a:cs typeface="Arial"/>
              <a:sym typeface="Arial"/>
            </a:endParaRPr>
          </a:p>
        </p:txBody>
      </p:sp>
      <p:sp>
        <p:nvSpPr>
          <p:cNvPr id="1123" name="Google Shape;1123;p105"/>
          <p:cNvSpPr/>
          <p:nvPr/>
        </p:nvSpPr>
        <p:spPr>
          <a:xfrm>
            <a:off x="4682290" y="586728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15</a:t>
            </a:r>
            <a:endParaRPr b="0" i="0" sz="1100" u="none" cap="none" strike="noStrike">
              <a:solidFill>
                <a:schemeClr val="dk1"/>
              </a:solidFill>
              <a:latin typeface="Arial"/>
              <a:ea typeface="Arial"/>
              <a:cs typeface="Arial"/>
              <a:sym typeface="Arial"/>
            </a:endParaRPr>
          </a:p>
        </p:txBody>
      </p:sp>
      <p:sp>
        <p:nvSpPr>
          <p:cNvPr id="1124" name="Google Shape;1124;p105"/>
          <p:cNvSpPr/>
          <p:nvPr/>
        </p:nvSpPr>
        <p:spPr>
          <a:xfrm>
            <a:off x="7689399" y="474660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14</a:t>
            </a:r>
            <a:endParaRPr b="0" i="0" sz="1100" u="none" cap="none" strike="noStrike">
              <a:solidFill>
                <a:schemeClr val="dk1"/>
              </a:solidFill>
              <a:latin typeface="Arial"/>
              <a:ea typeface="Arial"/>
              <a:cs typeface="Arial"/>
              <a:sym typeface="Arial"/>
            </a:endParaRPr>
          </a:p>
        </p:txBody>
      </p:sp>
      <p:sp>
        <p:nvSpPr>
          <p:cNvPr id="1125" name="Google Shape;1125;p105"/>
          <p:cNvSpPr/>
          <p:nvPr/>
        </p:nvSpPr>
        <p:spPr>
          <a:xfrm>
            <a:off x="4525805" y="2006976"/>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10</a:t>
            </a:r>
            <a:endParaRPr b="0" i="0" sz="1400" u="none" cap="none" strike="noStrike">
              <a:solidFill>
                <a:srgbClr val="000000"/>
              </a:solidFill>
              <a:latin typeface="Arial"/>
              <a:ea typeface="Arial"/>
              <a:cs typeface="Arial"/>
              <a:sym typeface="Arial"/>
            </a:endParaRPr>
          </a:p>
        </p:txBody>
      </p:sp>
      <p:sp>
        <p:nvSpPr>
          <p:cNvPr id="1126" name="Google Shape;1126;p105"/>
          <p:cNvSpPr txBox="1"/>
          <p:nvPr/>
        </p:nvSpPr>
        <p:spPr>
          <a:xfrm>
            <a:off x="8326298" y="1782073"/>
            <a:ext cx="3645962" cy="4939773"/>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500"/>
              <a:buFont typeface="Arial"/>
              <a:buNone/>
            </a:pPr>
            <a:r>
              <a:rPr b="0" i="0" lang="fr-FR" sz="1500" u="none" cap="none" strike="noStrike">
                <a:solidFill>
                  <a:schemeClr val="dk1"/>
                </a:solidFill>
                <a:latin typeface="Calibri"/>
                <a:ea typeface="Calibri"/>
                <a:cs typeface="Calibri"/>
                <a:sym typeface="Calibri"/>
              </a:rPr>
              <a:t>Lorsque le ballon est sorti ou relevé coté ouvert.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troisième ligne aile coté fermé monte de son coté pour fermer la possibilité de retour intérieur.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troisième ligne aile déclenche directement sa course pour aller défendre sur la demi d’ouverture adverse.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demi de mêlée suit la progression du ballon. Elle reste intérieur de sa troisième ligne pour couvrir la zone intérieure du 10 adverse.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troisième ligne centre monte au ras de la mêlée afin de sécuriser celle-ci.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Demi d’ouverture et centre montent pour mettre la pression à leur vis-à-vis.</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L’ailier fermé bascule en 3ème rideau ce qui permet à l’ailier ouvert de basculer en 2eme rideau. L’arrière suit la progression de la balle dans l’axe. </a:t>
            </a:r>
            <a:endParaRPr b="0" i="0" sz="1500" u="none" cap="none" strike="noStrike">
              <a:solidFill>
                <a:srgbClr val="000000"/>
              </a:solidFill>
              <a:latin typeface="Calibri"/>
              <a:ea typeface="Calibri"/>
              <a:cs typeface="Calibri"/>
              <a:sym typeface="Calibri"/>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0" name="Shape 1130"/>
        <p:cNvGrpSpPr/>
        <p:nvPr/>
      </p:nvGrpSpPr>
      <p:grpSpPr>
        <a:xfrm>
          <a:off x="0" y="0"/>
          <a:ext cx="0" cy="0"/>
          <a:chOff x="0" y="0"/>
          <a:chExt cx="0" cy="0"/>
        </a:xfrm>
      </p:grpSpPr>
      <p:sp>
        <p:nvSpPr>
          <p:cNvPr id="1131" name="Google Shape;1131;p106"/>
          <p:cNvSpPr txBox="1"/>
          <p:nvPr>
            <p:ph type="title"/>
          </p:nvPr>
        </p:nvSpPr>
        <p:spPr>
          <a:xfrm>
            <a:off x="1524180" y="165549"/>
            <a:ext cx="9143640" cy="1493130"/>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4400"/>
              <a:buFont typeface="Impact"/>
              <a:buNone/>
            </a:pPr>
            <a:r>
              <a:rPr lang="fr-FR">
                <a:latin typeface="Impact"/>
                <a:ea typeface="Impact"/>
                <a:cs typeface="Impact"/>
                <a:sym typeface="Impact"/>
              </a:rPr>
              <a:t>Mêlée excentrée</a:t>
            </a:r>
            <a:br>
              <a:rPr lang="fr-FR">
                <a:latin typeface="Impact"/>
                <a:ea typeface="Impact"/>
                <a:cs typeface="Impact"/>
                <a:sym typeface="Impact"/>
              </a:rPr>
            </a:br>
            <a:r>
              <a:rPr lang="fr-FR">
                <a:latin typeface="Impact"/>
                <a:ea typeface="Impact"/>
                <a:cs typeface="Impact"/>
                <a:sym typeface="Impact"/>
              </a:rPr>
              <a:t>Option 1: Jeu coté ouvert</a:t>
            </a:r>
            <a:endParaRPr/>
          </a:p>
        </p:txBody>
      </p:sp>
      <p:sp>
        <p:nvSpPr>
          <p:cNvPr id="1132" name="Google Shape;1132;p106"/>
          <p:cNvSpPr txBox="1"/>
          <p:nvPr/>
        </p:nvSpPr>
        <p:spPr>
          <a:xfrm>
            <a:off x="209988" y="1999726"/>
            <a:ext cx="8059479" cy="458820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sp>
        <p:nvSpPr>
          <p:cNvPr id="1133" name="Google Shape;1133;p106"/>
          <p:cNvSpPr/>
          <p:nvPr/>
        </p:nvSpPr>
        <p:spPr>
          <a:xfrm>
            <a:off x="549201" y="4316063"/>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a:t>
            </a:r>
            <a:endParaRPr b="0" i="0" sz="1100" u="none" cap="none" strike="noStrike">
              <a:solidFill>
                <a:schemeClr val="dk1"/>
              </a:solidFill>
              <a:latin typeface="Arial"/>
              <a:ea typeface="Arial"/>
              <a:cs typeface="Arial"/>
              <a:sym typeface="Arial"/>
            </a:endParaRPr>
          </a:p>
        </p:txBody>
      </p:sp>
      <p:sp>
        <p:nvSpPr>
          <p:cNvPr id="1134" name="Google Shape;1134;p106"/>
          <p:cNvSpPr/>
          <p:nvPr/>
        </p:nvSpPr>
        <p:spPr>
          <a:xfrm>
            <a:off x="1056772" y="4316063"/>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2</a:t>
            </a:r>
            <a:endParaRPr b="0" i="0" sz="1100" u="none" cap="none" strike="noStrike">
              <a:solidFill>
                <a:schemeClr val="dk1"/>
              </a:solidFill>
              <a:latin typeface="Arial"/>
              <a:ea typeface="Arial"/>
              <a:cs typeface="Arial"/>
              <a:sym typeface="Arial"/>
            </a:endParaRPr>
          </a:p>
        </p:txBody>
      </p:sp>
      <p:sp>
        <p:nvSpPr>
          <p:cNvPr id="1135" name="Google Shape;1135;p106"/>
          <p:cNvSpPr/>
          <p:nvPr/>
        </p:nvSpPr>
        <p:spPr>
          <a:xfrm>
            <a:off x="1564343" y="4154555"/>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3</a:t>
            </a:r>
            <a:endParaRPr b="0" i="0" sz="1100" u="none" cap="none" strike="noStrike">
              <a:solidFill>
                <a:schemeClr val="dk1"/>
              </a:solidFill>
              <a:latin typeface="Arial"/>
              <a:ea typeface="Arial"/>
              <a:cs typeface="Arial"/>
              <a:sym typeface="Arial"/>
            </a:endParaRPr>
          </a:p>
        </p:txBody>
      </p:sp>
      <p:sp>
        <p:nvSpPr>
          <p:cNvPr id="1136" name="Google Shape;1136;p106"/>
          <p:cNvSpPr/>
          <p:nvPr/>
        </p:nvSpPr>
        <p:spPr>
          <a:xfrm>
            <a:off x="2087172" y="4052351"/>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4</a:t>
            </a:r>
            <a:endParaRPr b="0" i="0" sz="1100" u="none" cap="none" strike="noStrike">
              <a:solidFill>
                <a:schemeClr val="dk1"/>
              </a:solidFill>
              <a:latin typeface="Arial"/>
              <a:ea typeface="Arial"/>
              <a:cs typeface="Arial"/>
              <a:sym typeface="Arial"/>
            </a:endParaRPr>
          </a:p>
        </p:txBody>
      </p:sp>
      <p:sp>
        <p:nvSpPr>
          <p:cNvPr id="1137" name="Google Shape;1137;p106"/>
          <p:cNvSpPr/>
          <p:nvPr/>
        </p:nvSpPr>
        <p:spPr>
          <a:xfrm>
            <a:off x="2610002" y="3851488"/>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5</a:t>
            </a:r>
            <a:endParaRPr b="0" i="0" sz="1100" u="none" cap="none" strike="noStrike">
              <a:solidFill>
                <a:schemeClr val="dk1"/>
              </a:solidFill>
              <a:latin typeface="Arial"/>
              <a:ea typeface="Arial"/>
              <a:cs typeface="Arial"/>
              <a:sym typeface="Arial"/>
            </a:endParaRPr>
          </a:p>
        </p:txBody>
      </p:sp>
      <p:sp>
        <p:nvSpPr>
          <p:cNvPr id="1138" name="Google Shape;1138;p106"/>
          <p:cNvSpPr/>
          <p:nvPr/>
        </p:nvSpPr>
        <p:spPr>
          <a:xfrm>
            <a:off x="326122" y="3125835"/>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6</a:t>
            </a:r>
            <a:endParaRPr b="0" i="0" sz="1100" u="none" cap="none" strike="noStrike">
              <a:solidFill>
                <a:schemeClr val="dk1"/>
              </a:solidFill>
              <a:latin typeface="Arial"/>
              <a:ea typeface="Arial"/>
              <a:cs typeface="Arial"/>
              <a:sym typeface="Arial"/>
            </a:endParaRPr>
          </a:p>
        </p:txBody>
      </p:sp>
      <p:sp>
        <p:nvSpPr>
          <p:cNvPr id="1139" name="Google Shape;1139;p106"/>
          <p:cNvSpPr/>
          <p:nvPr/>
        </p:nvSpPr>
        <p:spPr>
          <a:xfrm>
            <a:off x="3132832" y="3437328"/>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8</a:t>
            </a:r>
            <a:endParaRPr b="0" i="0" sz="1100" u="none" cap="none" strike="noStrike">
              <a:solidFill>
                <a:schemeClr val="dk1"/>
              </a:solidFill>
              <a:latin typeface="Arial"/>
              <a:ea typeface="Arial"/>
              <a:cs typeface="Arial"/>
              <a:sym typeface="Arial"/>
            </a:endParaRPr>
          </a:p>
        </p:txBody>
      </p:sp>
      <p:sp>
        <p:nvSpPr>
          <p:cNvPr id="1140" name="Google Shape;1140;p106"/>
          <p:cNvSpPr/>
          <p:nvPr/>
        </p:nvSpPr>
        <p:spPr>
          <a:xfrm>
            <a:off x="3808705" y="3347618"/>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7</a:t>
            </a:r>
            <a:endParaRPr b="0" i="0" sz="1100" u="none" cap="none" strike="noStrike">
              <a:solidFill>
                <a:schemeClr val="dk1"/>
              </a:solidFill>
              <a:latin typeface="Arial"/>
              <a:ea typeface="Arial"/>
              <a:cs typeface="Arial"/>
              <a:sym typeface="Arial"/>
            </a:endParaRPr>
          </a:p>
        </p:txBody>
      </p:sp>
      <p:sp>
        <p:nvSpPr>
          <p:cNvPr id="1141" name="Google Shape;1141;p106"/>
          <p:cNvSpPr/>
          <p:nvPr/>
        </p:nvSpPr>
        <p:spPr>
          <a:xfrm>
            <a:off x="4355311" y="4488671"/>
            <a:ext cx="431280" cy="398043"/>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9</a:t>
            </a:r>
            <a:endParaRPr b="0" i="0" sz="1100" u="none" cap="none" strike="noStrike">
              <a:solidFill>
                <a:schemeClr val="dk1"/>
              </a:solidFill>
              <a:latin typeface="Arial"/>
              <a:ea typeface="Arial"/>
              <a:cs typeface="Arial"/>
              <a:sym typeface="Arial"/>
            </a:endParaRPr>
          </a:p>
        </p:txBody>
      </p:sp>
      <p:sp>
        <p:nvSpPr>
          <p:cNvPr id="1142" name="Google Shape;1142;p106"/>
          <p:cNvSpPr/>
          <p:nvPr/>
        </p:nvSpPr>
        <p:spPr>
          <a:xfrm>
            <a:off x="4694263" y="3165187"/>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12</a:t>
            </a:r>
            <a:endParaRPr b="0" i="0" sz="1100" u="none" cap="none" strike="noStrike">
              <a:solidFill>
                <a:schemeClr val="dk1"/>
              </a:solidFill>
              <a:latin typeface="Arial"/>
              <a:ea typeface="Arial"/>
              <a:cs typeface="Arial"/>
              <a:sym typeface="Arial"/>
            </a:endParaRPr>
          </a:p>
        </p:txBody>
      </p:sp>
      <p:sp>
        <p:nvSpPr>
          <p:cNvPr id="1143" name="Google Shape;1143;p106"/>
          <p:cNvSpPr/>
          <p:nvPr/>
        </p:nvSpPr>
        <p:spPr>
          <a:xfrm>
            <a:off x="4259943" y="290682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10</a:t>
            </a:r>
            <a:endParaRPr b="0" i="0" sz="1100" u="none" cap="none" strike="noStrike">
              <a:solidFill>
                <a:schemeClr val="dk1"/>
              </a:solidFill>
              <a:latin typeface="Arial"/>
              <a:ea typeface="Arial"/>
              <a:cs typeface="Arial"/>
              <a:sym typeface="Arial"/>
            </a:endParaRPr>
          </a:p>
        </p:txBody>
      </p:sp>
      <p:sp>
        <p:nvSpPr>
          <p:cNvPr id="1144" name="Google Shape;1144;p106"/>
          <p:cNvSpPr/>
          <p:nvPr/>
        </p:nvSpPr>
        <p:spPr>
          <a:xfrm>
            <a:off x="4653381" y="2587847"/>
            <a:ext cx="291240" cy="166680"/>
          </a:xfrm>
          <a:prstGeom prst="ellipse">
            <a:avLst/>
          </a:prstGeom>
          <a:solidFill>
            <a:schemeClr val="lt1"/>
          </a:solidFill>
          <a:ln cap="flat" cmpd="sng" w="254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5" name="Google Shape;1145;p106"/>
          <p:cNvSpPr/>
          <p:nvPr/>
        </p:nvSpPr>
        <p:spPr>
          <a:xfrm>
            <a:off x="7656343" y="2092429"/>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14</a:t>
            </a:r>
            <a:endParaRPr b="0" i="0" sz="1100" u="none" cap="none" strike="noStrike">
              <a:solidFill>
                <a:schemeClr val="dk1"/>
              </a:solidFill>
              <a:latin typeface="Arial"/>
              <a:ea typeface="Arial"/>
              <a:cs typeface="Arial"/>
              <a:sym typeface="Arial"/>
            </a:endParaRPr>
          </a:p>
        </p:txBody>
      </p:sp>
      <p:sp>
        <p:nvSpPr>
          <p:cNvPr id="1146" name="Google Shape;1146;p106"/>
          <p:cNvSpPr/>
          <p:nvPr/>
        </p:nvSpPr>
        <p:spPr>
          <a:xfrm flipH="1">
            <a:off x="5583517" y="2130934"/>
            <a:ext cx="431280" cy="328126"/>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13</a:t>
            </a:r>
            <a:endParaRPr b="0" i="0" sz="1100" u="none" cap="none" strike="noStrike">
              <a:solidFill>
                <a:schemeClr val="dk1"/>
              </a:solidFill>
              <a:latin typeface="Arial"/>
              <a:ea typeface="Arial"/>
              <a:cs typeface="Arial"/>
              <a:sym typeface="Arial"/>
            </a:endParaRPr>
          </a:p>
        </p:txBody>
      </p:sp>
      <p:sp>
        <p:nvSpPr>
          <p:cNvPr id="1147" name="Google Shape;1147;p106"/>
          <p:cNvSpPr/>
          <p:nvPr/>
        </p:nvSpPr>
        <p:spPr>
          <a:xfrm>
            <a:off x="4828435" y="2245220"/>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12</a:t>
            </a:r>
            <a:endParaRPr b="0" i="0" sz="1100" u="none" cap="none" strike="noStrike">
              <a:solidFill>
                <a:schemeClr val="dk1"/>
              </a:solidFill>
              <a:latin typeface="Arial"/>
              <a:ea typeface="Arial"/>
              <a:cs typeface="Arial"/>
              <a:sym typeface="Arial"/>
            </a:endParaRPr>
          </a:p>
        </p:txBody>
      </p:sp>
      <p:sp>
        <p:nvSpPr>
          <p:cNvPr id="1148" name="Google Shape;1148;p106"/>
          <p:cNvSpPr/>
          <p:nvPr/>
        </p:nvSpPr>
        <p:spPr>
          <a:xfrm>
            <a:off x="704327" y="3165186"/>
            <a:ext cx="1025973" cy="1128639"/>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Mêlée adv</a:t>
            </a:r>
            <a:endParaRPr b="0" i="0" sz="1100" u="none" cap="none" strike="noStrike">
              <a:solidFill>
                <a:schemeClr val="dk1"/>
              </a:solidFill>
              <a:latin typeface="Arial"/>
              <a:ea typeface="Arial"/>
              <a:cs typeface="Arial"/>
              <a:sym typeface="Arial"/>
            </a:endParaRPr>
          </a:p>
        </p:txBody>
      </p:sp>
      <p:sp>
        <p:nvSpPr>
          <p:cNvPr id="1149" name="Google Shape;1149;p106"/>
          <p:cNvSpPr/>
          <p:nvPr/>
        </p:nvSpPr>
        <p:spPr>
          <a:xfrm>
            <a:off x="6476128" y="2064655"/>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15</a:t>
            </a:r>
            <a:endParaRPr b="0" i="0" sz="1100" u="none" cap="none" strike="noStrike">
              <a:solidFill>
                <a:schemeClr val="dk1"/>
              </a:solidFill>
              <a:latin typeface="Arial"/>
              <a:ea typeface="Arial"/>
              <a:cs typeface="Arial"/>
              <a:sym typeface="Arial"/>
            </a:endParaRPr>
          </a:p>
        </p:txBody>
      </p:sp>
      <p:sp>
        <p:nvSpPr>
          <p:cNvPr id="1150" name="Google Shape;1150;p106"/>
          <p:cNvSpPr/>
          <p:nvPr/>
        </p:nvSpPr>
        <p:spPr>
          <a:xfrm>
            <a:off x="5387921" y="3222684"/>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13</a:t>
            </a:r>
            <a:endParaRPr b="0" i="0" sz="1100" u="none" cap="none" strike="noStrike">
              <a:solidFill>
                <a:schemeClr val="dk1"/>
              </a:solidFill>
              <a:latin typeface="Arial"/>
              <a:ea typeface="Arial"/>
              <a:cs typeface="Arial"/>
              <a:sym typeface="Arial"/>
            </a:endParaRPr>
          </a:p>
        </p:txBody>
      </p:sp>
      <p:sp>
        <p:nvSpPr>
          <p:cNvPr id="1151" name="Google Shape;1151;p106"/>
          <p:cNvSpPr/>
          <p:nvPr/>
        </p:nvSpPr>
        <p:spPr>
          <a:xfrm>
            <a:off x="2019378" y="5816721"/>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11</a:t>
            </a:r>
            <a:endParaRPr b="0" i="0" sz="1100" u="none" cap="none" strike="noStrike">
              <a:solidFill>
                <a:schemeClr val="dk1"/>
              </a:solidFill>
              <a:latin typeface="Arial"/>
              <a:ea typeface="Arial"/>
              <a:cs typeface="Arial"/>
              <a:sym typeface="Arial"/>
            </a:endParaRPr>
          </a:p>
        </p:txBody>
      </p:sp>
      <p:sp>
        <p:nvSpPr>
          <p:cNvPr id="1152" name="Google Shape;1152;p106"/>
          <p:cNvSpPr/>
          <p:nvPr/>
        </p:nvSpPr>
        <p:spPr>
          <a:xfrm>
            <a:off x="5880360" y="5816721"/>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15</a:t>
            </a:r>
            <a:endParaRPr b="0" i="0" sz="1100" u="none" cap="none" strike="noStrike">
              <a:solidFill>
                <a:schemeClr val="dk1"/>
              </a:solidFill>
              <a:latin typeface="Arial"/>
              <a:ea typeface="Arial"/>
              <a:cs typeface="Arial"/>
              <a:sym typeface="Arial"/>
            </a:endParaRPr>
          </a:p>
        </p:txBody>
      </p:sp>
      <p:sp>
        <p:nvSpPr>
          <p:cNvPr id="1153" name="Google Shape;1153;p106"/>
          <p:cNvSpPr/>
          <p:nvPr/>
        </p:nvSpPr>
        <p:spPr>
          <a:xfrm>
            <a:off x="6260456" y="3165187"/>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14</a:t>
            </a:r>
            <a:endParaRPr b="0" i="0" sz="1100" u="none" cap="none" strike="noStrike">
              <a:solidFill>
                <a:schemeClr val="dk1"/>
              </a:solidFill>
              <a:latin typeface="Arial"/>
              <a:ea typeface="Arial"/>
              <a:cs typeface="Arial"/>
              <a:sym typeface="Arial"/>
            </a:endParaRPr>
          </a:p>
        </p:txBody>
      </p:sp>
      <p:sp>
        <p:nvSpPr>
          <p:cNvPr id="1154" name="Google Shape;1154;p106"/>
          <p:cNvSpPr/>
          <p:nvPr/>
        </p:nvSpPr>
        <p:spPr>
          <a:xfrm>
            <a:off x="3808447" y="2611712"/>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10</a:t>
            </a:r>
            <a:endParaRPr b="0" i="0" sz="1400" u="none" cap="none" strike="noStrike">
              <a:solidFill>
                <a:srgbClr val="000000"/>
              </a:solidFill>
              <a:latin typeface="Arial"/>
              <a:ea typeface="Arial"/>
              <a:cs typeface="Arial"/>
              <a:sym typeface="Arial"/>
            </a:endParaRPr>
          </a:p>
        </p:txBody>
      </p:sp>
      <p:sp>
        <p:nvSpPr>
          <p:cNvPr id="1155" name="Google Shape;1155;p106"/>
          <p:cNvSpPr txBox="1"/>
          <p:nvPr/>
        </p:nvSpPr>
        <p:spPr>
          <a:xfrm>
            <a:off x="8374323" y="1796901"/>
            <a:ext cx="3693630" cy="4478109"/>
          </a:xfrm>
          <a:prstGeom prst="rect">
            <a:avLst/>
          </a:prstGeom>
          <a:noFill/>
          <a:ln>
            <a:noFill/>
          </a:ln>
        </p:spPr>
        <p:txBody>
          <a:bodyPr anchorCtr="0" anchor="t" bIns="45700" lIns="91425" spcFirstLastPara="1" rIns="91425" wrap="square" tIns="45700">
            <a:spAutoFit/>
          </a:bodyPr>
          <a:lstStyle/>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Les premières lignes et le deuxième ligne intérieur glisse pour fermer l’espace du 10.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deuxième ligne extérieur prend la place de la demi de mêlée.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troisième ligne centre protège l’intérieur du 10 en cas de combinaison.</a:t>
            </a:r>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troisième ligne aile de par sa course du départ devient vis-à-vis du 10. C’est donc lui qui fait glisser la défense de nos 3/4.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demi d’ouverture va donc ensuite aller chasser l’intérieur du 12.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L’ailier ouvert remonte sur le premier rideau.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demi de mêlée passe dans le second rideau.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L’ailier fermé et l’arrière se partagent le 3eme rideau pour la couverture. </a:t>
            </a:r>
            <a:endParaRPr b="0" i="0" sz="1500" u="none" cap="none" strike="noStrike">
              <a:solidFill>
                <a:srgbClr val="000000"/>
              </a:solidFill>
              <a:latin typeface="Calibri"/>
              <a:ea typeface="Calibri"/>
              <a:cs typeface="Calibri"/>
              <a:sym typeface="Calibri"/>
            </a:endParaRPr>
          </a:p>
        </p:txBody>
      </p:sp>
      <p:sp>
        <p:nvSpPr>
          <p:cNvPr id="1156" name="Google Shape;1156;p106"/>
          <p:cNvSpPr/>
          <p:nvPr/>
        </p:nvSpPr>
        <p:spPr>
          <a:xfrm>
            <a:off x="3414481" y="2077007"/>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11</a:t>
            </a:r>
            <a:endParaRPr b="0" i="0" sz="1100" u="none" cap="none" strike="noStrike">
              <a:solidFill>
                <a:schemeClr val="dk1"/>
              </a:solidFill>
              <a:latin typeface="Arial"/>
              <a:ea typeface="Arial"/>
              <a:cs typeface="Arial"/>
              <a:sym typeface="Arial"/>
            </a:endParaRPr>
          </a:p>
        </p:txBody>
      </p:sp>
      <p:pic>
        <p:nvPicPr>
          <p:cNvPr id="1157" name="Google Shape;1157;p106"/>
          <p:cNvPicPr preferRelativeResize="0"/>
          <p:nvPr/>
        </p:nvPicPr>
        <p:blipFill rotWithShape="1">
          <a:blip r:embed="rId3">
            <a:alphaModFix/>
          </a:blip>
          <a:srcRect b="0" l="0" r="0" t="0"/>
          <a:stretch/>
        </p:blipFill>
        <p:spPr>
          <a:xfrm>
            <a:off x="80100" y="9603"/>
            <a:ext cx="1275480" cy="1236600"/>
          </a:xfrm>
          <a:prstGeom prst="rect">
            <a:avLst/>
          </a:prstGeom>
          <a:noFill/>
          <a:ln>
            <a:noFill/>
          </a:ln>
        </p:spPr>
      </p:pic>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1" name="Shape 1161"/>
        <p:cNvGrpSpPr/>
        <p:nvPr/>
      </p:nvGrpSpPr>
      <p:grpSpPr>
        <a:xfrm>
          <a:off x="0" y="0"/>
          <a:ext cx="0" cy="0"/>
          <a:chOff x="0" y="0"/>
          <a:chExt cx="0" cy="0"/>
        </a:xfrm>
      </p:grpSpPr>
      <p:sp>
        <p:nvSpPr>
          <p:cNvPr id="1162" name="Google Shape;1162;p107"/>
          <p:cNvSpPr txBox="1"/>
          <p:nvPr>
            <p:ph type="title"/>
          </p:nvPr>
        </p:nvSpPr>
        <p:spPr>
          <a:xfrm>
            <a:off x="1524180" y="101754"/>
            <a:ext cx="9143640" cy="1646423"/>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4400"/>
              <a:buFont typeface="Impact"/>
              <a:buNone/>
            </a:pPr>
            <a:r>
              <a:rPr lang="fr-FR">
                <a:latin typeface="Impact"/>
                <a:ea typeface="Impact"/>
                <a:cs typeface="Impact"/>
                <a:sym typeface="Impact"/>
              </a:rPr>
              <a:t>Mêlée excentrée</a:t>
            </a:r>
            <a:br>
              <a:rPr lang="fr-FR">
                <a:latin typeface="Impact"/>
                <a:ea typeface="Impact"/>
                <a:cs typeface="Impact"/>
                <a:sym typeface="Impact"/>
              </a:rPr>
            </a:br>
            <a:r>
              <a:rPr lang="fr-FR">
                <a:latin typeface="Impact"/>
                <a:ea typeface="Impact"/>
                <a:cs typeface="Impact"/>
                <a:sym typeface="Impact"/>
              </a:rPr>
              <a:t>Option 1: Jeu coté fermée</a:t>
            </a:r>
            <a:endParaRPr/>
          </a:p>
        </p:txBody>
      </p:sp>
      <p:sp>
        <p:nvSpPr>
          <p:cNvPr id="1163" name="Google Shape;1163;p107"/>
          <p:cNvSpPr txBox="1"/>
          <p:nvPr/>
        </p:nvSpPr>
        <p:spPr>
          <a:xfrm>
            <a:off x="207004" y="1785420"/>
            <a:ext cx="8059479" cy="458820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sp>
        <p:nvSpPr>
          <p:cNvPr id="1164" name="Google Shape;1164;p107"/>
          <p:cNvSpPr/>
          <p:nvPr/>
        </p:nvSpPr>
        <p:spPr>
          <a:xfrm>
            <a:off x="2400303" y="3481685"/>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a:t>
            </a:r>
            <a:endParaRPr b="0" i="0" sz="1100" u="none" cap="none" strike="noStrike">
              <a:solidFill>
                <a:schemeClr val="dk1"/>
              </a:solidFill>
              <a:latin typeface="Arial"/>
              <a:ea typeface="Arial"/>
              <a:cs typeface="Arial"/>
              <a:sym typeface="Arial"/>
            </a:endParaRPr>
          </a:p>
        </p:txBody>
      </p:sp>
      <p:sp>
        <p:nvSpPr>
          <p:cNvPr id="1165" name="Google Shape;1165;p107"/>
          <p:cNvSpPr/>
          <p:nvPr/>
        </p:nvSpPr>
        <p:spPr>
          <a:xfrm>
            <a:off x="2878743" y="3530398"/>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2</a:t>
            </a:r>
            <a:endParaRPr b="0" i="0" sz="1100" u="none" cap="none" strike="noStrike">
              <a:solidFill>
                <a:schemeClr val="dk1"/>
              </a:solidFill>
              <a:latin typeface="Arial"/>
              <a:ea typeface="Arial"/>
              <a:cs typeface="Arial"/>
              <a:sym typeface="Arial"/>
            </a:endParaRPr>
          </a:p>
        </p:txBody>
      </p:sp>
      <p:sp>
        <p:nvSpPr>
          <p:cNvPr id="1166" name="Google Shape;1166;p107"/>
          <p:cNvSpPr/>
          <p:nvPr/>
        </p:nvSpPr>
        <p:spPr>
          <a:xfrm>
            <a:off x="3359889" y="3504453"/>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3</a:t>
            </a:r>
            <a:endParaRPr b="0" i="0" sz="1100" u="none" cap="none" strike="noStrike">
              <a:solidFill>
                <a:schemeClr val="dk1"/>
              </a:solidFill>
              <a:latin typeface="Arial"/>
              <a:ea typeface="Arial"/>
              <a:cs typeface="Arial"/>
              <a:sym typeface="Arial"/>
            </a:endParaRPr>
          </a:p>
        </p:txBody>
      </p:sp>
      <p:sp>
        <p:nvSpPr>
          <p:cNvPr id="1167" name="Google Shape;1167;p107"/>
          <p:cNvSpPr/>
          <p:nvPr/>
        </p:nvSpPr>
        <p:spPr>
          <a:xfrm>
            <a:off x="2615771" y="3932133"/>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4</a:t>
            </a:r>
            <a:endParaRPr b="0" i="0" sz="1100" u="none" cap="none" strike="noStrike">
              <a:solidFill>
                <a:schemeClr val="dk1"/>
              </a:solidFill>
              <a:latin typeface="Arial"/>
              <a:ea typeface="Arial"/>
              <a:cs typeface="Arial"/>
              <a:sym typeface="Arial"/>
            </a:endParaRPr>
          </a:p>
        </p:txBody>
      </p:sp>
      <p:sp>
        <p:nvSpPr>
          <p:cNvPr id="1168" name="Google Shape;1168;p107"/>
          <p:cNvSpPr/>
          <p:nvPr/>
        </p:nvSpPr>
        <p:spPr>
          <a:xfrm>
            <a:off x="3141715" y="3909289"/>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5</a:t>
            </a:r>
            <a:endParaRPr b="0" i="0" sz="1100" u="none" cap="none" strike="noStrike">
              <a:solidFill>
                <a:schemeClr val="dk1"/>
              </a:solidFill>
              <a:latin typeface="Arial"/>
              <a:ea typeface="Arial"/>
              <a:cs typeface="Arial"/>
              <a:sym typeface="Arial"/>
            </a:endParaRPr>
          </a:p>
        </p:txBody>
      </p:sp>
      <p:sp>
        <p:nvSpPr>
          <p:cNvPr id="1169" name="Google Shape;1169;p107"/>
          <p:cNvSpPr/>
          <p:nvPr/>
        </p:nvSpPr>
        <p:spPr>
          <a:xfrm>
            <a:off x="1396289" y="3895086"/>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6</a:t>
            </a:r>
            <a:endParaRPr b="0" i="0" sz="1100" u="none" cap="none" strike="noStrike">
              <a:solidFill>
                <a:schemeClr val="dk1"/>
              </a:solidFill>
              <a:latin typeface="Arial"/>
              <a:ea typeface="Arial"/>
              <a:cs typeface="Arial"/>
              <a:sym typeface="Arial"/>
            </a:endParaRPr>
          </a:p>
        </p:txBody>
      </p:sp>
      <p:sp>
        <p:nvSpPr>
          <p:cNvPr id="1170" name="Google Shape;1170;p107"/>
          <p:cNvSpPr/>
          <p:nvPr/>
        </p:nvSpPr>
        <p:spPr>
          <a:xfrm>
            <a:off x="2327554" y="4336969"/>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8</a:t>
            </a:r>
            <a:endParaRPr b="0" i="0" sz="1100" u="none" cap="none" strike="noStrike">
              <a:solidFill>
                <a:schemeClr val="dk1"/>
              </a:solidFill>
              <a:latin typeface="Arial"/>
              <a:ea typeface="Arial"/>
              <a:cs typeface="Arial"/>
              <a:sym typeface="Arial"/>
            </a:endParaRPr>
          </a:p>
        </p:txBody>
      </p:sp>
      <p:sp>
        <p:nvSpPr>
          <p:cNvPr id="1171" name="Google Shape;1171;p107"/>
          <p:cNvSpPr/>
          <p:nvPr/>
        </p:nvSpPr>
        <p:spPr>
          <a:xfrm>
            <a:off x="3539902" y="4145973"/>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7</a:t>
            </a:r>
            <a:endParaRPr b="0" i="0" sz="1100" u="none" cap="none" strike="noStrike">
              <a:solidFill>
                <a:schemeClr val="dk1"/>
              </a:solidFill>
              <a:latin typeface="Arial"/>
              <a:ea typeface="Arial"/>
              <a:cs typeface="Arial"/>
              <a:sym typeface="Arial"/>
            </a:endParaRPr>
          </a:p>
        </p:txBody>
      </p:sp>
      <p:sp>
        <p:nvSpPr>
          <p:cNvPr id="1172" name="Google Shape;1172;p107"/>
          <p:cNvSpPr/>
          <p:nvPr/>
        </p:nvSpPr>
        <p:spPr>
          <a:xfrm>
            <a:off x="4076541" y="3642840"/>
            <a:ext cx="431280" cy="398043"/>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9</a:t>
            </a:r>
            <a:endParaRPr b="0" i="0" sz="1100" u="none" cap="none" strike="noStrike">
              <a:solidFill>
                <a:schemeClr val="dk1"/>
              </a:solidFill>
              <a:latin typeface="Arial"/>
              <a:ea typeface="Arial"/>
              <a:cs typeface="Arial"/>
              <a:sym typeface="Arial"/>
            </a:endParaRPr>
          </a:p>
        </p:txBody>
      </p:sp>
      <p:sp>
        <p:nvSpPr>
          <p:cNvPr id="1173" name="Google Shape;1173;p107"/>
          <p:cNvSpPr/>
          <p:nvPr/>
        </p:nvSpPr>
        <p:spPr>
          <a:xfrm>
            <a:off x="4236744" y="5526285"/>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12</a:t>
            </a:r>
            <a:endParaRPr b="0" i="0" sz="1100" u="none" cap="none" strike="noStrike">
              <a:solidFill>
                <a:schemeClr val="dk1"/>
              </a:solidFill>
              <a:latin typeface="Arial"/>
              <a:ea typeface="Arial"/>
              <a:cs typeface="Arial"/>
              <a:sym typeface="Arial"/>
            </a:endParaRPr>
          </a:p>
        </p:txBody>
      </p:sp>
      <p:sp>
        <p:nvSpPr>
          <p:cNvPr id="1174" name="Google Shape;1174;p107"/>
          <p:cNvSpPr/>
          <p:nvPr/>
        </p:nvSpPr>
        <p:spPr>
          <a:xfrm>
            <a:off x="3144249" y="5526285"/>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10</a:t>
            </a:r>
            <a:endParaRPr b="0" i="0" sz="1100" u="none" cap="none" strike="noStrike">
              <a:solidFill>
                <a:schemeClr val="dk1"/>
              </a:solidFill>
              <a:latin typeface="Arial"/>
              <a:ea typeface="Arial"/>
              <a:cs typeface="Arial"/>
              <a:sym typeface="Arial"/>
            </a:endParaRPr>
          </a:p>
        </p:txBody>
      </p:sp>
      <p:sp>
        <p:nvSpPr>
          <p:cNvPr id="1175" name="Google Shape;1175;p107"/>
          <p:cNvSpPr/>
          <p:nvPr/>
        </p:nvSpPr>
        <p:spPr>
          <a:xfrm>
            <a:off x="1907506" y="2758424"/>
            <a:ext cx="291240" cy="166680"/>
          </a:xfrm>
          <a:prstGeom prst="ellipse">
            <a:avLst/>
          </a:prstGeom>
          <a:solidFill>
            <a:schemeClr val="lt1"/>
          </a:solidFill>
          <a:ln cap="flat" cmpd="sng" w="254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6" name="Google Shape;1176;p107"/>
          <p:cNvSpPr/>
          <p:nvPr/>
        </p:nvSpPr>
        <p:spPr>
          <a:xfrm>
            <a:off x="2325955" y="3069891"/>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3</a:t>
            </a:r>
            <a:endParaRPr b="0" i="0" sz="1100" u="none" cap="none" strike="noStrike">
              <a:solidFill>
                <a:schemeClr val="dk1"/>
              </a:solidFill>
              <a:latin typeface="Arial"/>
              <a:ea typeface="Arial"/>
              <a:cs typeface="Arial"/>
              <a:sym typeface="Arial"/>
            </a:endParaRPr>
          </a:p>
        </p:txBody>
      </p:sp>
      <p:sp>
        <p:nvSpPr>
          <p:cNvPr id="1177" name="Google Shape;1177;p107"/>
          <p:cNvSpPr/>
          <p:nvPr/>
        </p:nvSpPr>
        <p:spPr>
          <a:xfrm>
            <a:off x="2788543" y="3054005"/>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2</a:t>
            </a:r>
            <a:endParaRPr b="0" i="0" sz="1100" u="none" cap="none" strike="noStrike">
              <a:solidFill>
                <a:schemeClr val="dk1"/>
              </a:solidFill>
              <a:latin typeface="Arial"/>
              <a:ea typeface="Arial"/>
              <a:cs typeface="Arial"/>
              <a:sym typeface="Arial"/>
            </a:endParaRPr>
          </a:p>
        </p:txBody>
      </p:sp>
      <p:sp>
        <p:nvSpPr>
          <p:cNvPr id="1178" name="Google Shape;1178;p107"/>
          <p:cNvSpPr/>
          <p:nvPr/>
        </p:nvSpPr>
        <p:spPr>
          <a:xfrm>
            <a:off x="3251131" y="3067074"/>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a:t>
            </a:r>
            <a:endParaRPr b="0" i="0" sz="1100" u="none" cap="none" strike="noStrike">
              <a:solidFill>
                <a:schemeClr val="dk1"/>
              </a:solidFill>
              <a:latin typeface="Arial"/>
              <a:ea typeface="Arial"/>
              <a:cs typeface="Arial"/>
              <a:sym typeface="Arial"/>
            </a:endParaRPr>
          </a:p>
        </p:txBody>
      </p:sp>
      <p:sp>
        <p:nvSpPr>
          <p:cNvPr id="1179" name="Google Shape;1179;p107"/>
          <p:cNvSpPr/>
          <p:nvPr/>
        </p:nvSpPr>
        <p:spPr>
          <a:xfrm>
            <a:off x="2541595" y="2659513"/>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4</a:t>
            </a:r>
            <a:endParaRPr b="0" i="0" sz="1100" u="none" cap="none" strike="noStrike">
              <a:solidFill>
                <a:schemeClr val="dk1"/>
              </a:solidFill>
              <a:latin typeface="Arial"/>
              <a:ea typeface="Arial"/>
              <a:cs typeface="Arial"/>
              <a:sym typeface="Arial"/>
            </a:endParaRPr>
          </a:p>
        </p:txBody>
      </p:sp>
      <p:sp>
        <p:nvSpPr>
          <p:cNvPr id="1180" name="Google Shape;1180;p107"/>
          <p:cNvSpPr/>
          <p:nvPr/>
        </p:nvSpPr>
        <p:spPr>
          <a:xfrm>
            <a:off x="3004183" y="2639470"/>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5</a:t>
            </a:r>
            <a:endParaRPr b="0" i="0" sz="1100" u="none" cap="none" strike="noStrike">
              <a:solidFill>
                <a:schemeClr val="dk1"/>
              </a:solidFill>
              <a:latin typeface="Arial"/>
              <a:ea typeface="Arial"/>
              <a:cs typeface="Arial"/>
              <a:sym typeface="Arial"/>
            </a:endParaRPr>
          </a:p>
        </p:txBody>
      </p:sp>
      <p:sp>
        <p:nvSpPr>
          <p:cNvPr id="1181" name="Google Shape;1181;p107"/>
          <p:cNvSpPr/>
          <p:nvPr/>
        </p:nvSpPr>
        <p:spPr>
          <a:xfrm>
            <a:off x="2300074" y="2339126"/>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7</a:t>
            </a:r>
            <a:endParaRPr b="0" i="0" sz="1100" u="none" cap="none" strike="noStrike">
              <a:solidFill>
                <a:schemeClr val="dk1"/>
              </a:solidFill>
              <a:latin typeface="Arial"/>
              <a:ea typeface="Arial"/>
              <a:cs typeface="Arial"/>
              <a:sym typeface="Arial"/>
            </a:endParaRPr>
          </a:p>
        </p:txBody>
      </p:sp>
      <p:sp>
        <p:nvSpPr>
          <p:cNvPr id="1182" name="Google Shape;1182;p107"/>
          <p:cNvSpPr/>
          <p:nvPr/>
        </p:nvSpPr>
        <p:spPr>
          <a:xfrm>
            <a:off x="3343297" y="2376841"/>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6</a:t>
            </a:r>
            <a:endParaRPr b="0" i="0" sz="1100" u="none" cap="none" strike="noStrike">
              <a:solidFill>
                <a:schemeClr val="dk1"/>
              </a:solidFill>
              <a:latin typeface="Arial"/>
              <a:ea typeface="Arial"/>
              <a:cs typeface="Arial"/>
              <a:sym typeface="Arial"/>
            </a:endParaRPr>
          </a:p>
        </p:txBody>
      </p:sp>
      <p:sp>
        <p:nvSpPr>
          <p:cNvPr id="1183" name="Google Shape;1183;p107"/>
          <p:cNvSpPr/>
          <p:nvPr/>
        </p:nvSpPr>
        <p:spPr>
          <a:xfrm>
            <a:off x="1688130" y="2376841"/>
            <a:ext cx="380649"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8</a:t>
            </a:r>
            <a:endParaRPr b="0" i="0" sz="1100" u="none" cap="none" strike="noStrike">
              <a:solidFill>
                <a:schemeClr val="dk1"/>
              </a:solidFill>
              <a:latin typeface="Arial"/>
              <a:ea typeface="Arial"/>
              <a:cs typeface="Arial"/>
              <a:sym typeface="Arial"/>
            </a:endParaRPr>
          </a:p>
        </p:txBody>
      </p:sp>
      <p:sp>
        <p:nvSpPr>
          <p:cNvPr id="1184" name="Google Shape;1184;p107"/>
          <p:cNvSpPr/>
          <p:nvPr/>
        </p:nvSpPr>
        <p:spPr>
          <a:xfrm>
            <a:off x="1037899" y="2125286"/>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9</a:t>
            </a:r>
            <a:endParaRPr b="0" i="0" sz="1100" u="none" cap="none" strike="noStrike">
              <a:solidFill>
                <a:schemeClr val="dk1"/>
              </a:solidFill>
              <a:latin typeface="Arial"/>
              <a:ea typeface="Arial"/>
              <a:cs typeface="Arial"/>
              <a:sym typeface="Arial"/>
            </a:endParaRPr>
          </a:p>
        </p:txBody>
      </p:sp>
      <p:sp>
        <p:nvSpPr>
          <p:cNvPr id="1185" name="Google Shape;1185;p107"/>
          <p:cNvSpPr/>
          <p:nvPr/>
        </p:nvSpPr>
        <p:spPr>
          <a:xfrm>
            <a:off x="5664720" y="5526285"/>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13</a:t>
            </a:r>
            <a:endParaRPr b="0" i="0" sz="1100" u="none" cap="none" strike="noStrike">
              <a:solidFill>
                <a:schemeClr val="dk1"/>
              </a:solidFill>
              <a:latin typeface="Arial"/>
              <a:ea typeface="Arial"/>
              <a:cs typeface="Arial"/>
              <a:sym typeface="Arial"/>
            </a:endParaRPr>
          </a:p>
        </p:txBody>
      </p:sp>
      <p:sp>
        <p:nvSpPr>
          <p:cNvPr id="1186" name="Google Shape;1186;p107"/>
          <p:cNvSpPr/>
          <p:nvPr/>
        </p:nvSpPr>
        <p:spPr>
          <a:xfrm>
            <a:off x="313228" y="496682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11</a:t>
            </a:r>
            <a:endParaRPr b="0" i="0" sz="1100" u="none" cap="none" strike="noStrike">
              <a:solidFill>
                <a:schemeClr val="dk1"/>
              </a:solidFill>
              <a:latin typeface="Arial"/>
              <a:ea typeface="Arial"/>
              <a:cs typeface="Arial"/>
              <a:sym typeface="Arial"/>
            </a:endParaRPr>
          </a:p>
        </p:txBody>
      </p:sp>
      <p:sp>
        <p:nvSpPr>
          <p:cNvPr id="1187" name="Google Shape;1187;p107"/>
          <p:cNvSpPr/>
          <p:nvPr/>
        </p:nvSpPr>
        <p:spPr>
          <a:xfrm>
            <a:off x="1633237" y="5837986"/>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15</a:t>
            </a:r>
            <a:endParaRPr b="0" i="0" sz="1100" u="none" cap="none" strike="noStrike">
              <a:solidFill>
                <a:schemeClr val="dk1"/>
              </a:solidFill>
              <a:latin typeface="Arial"/>
              <a:ea typeface="Arial"/>
              <a:cs typeface="Arial"/>
              <a:sym typeface="Arial"/>
            </a:endParaRPr>
          </a:p>
        </p:txBody>
      </p:sp>
      <p:sp>
        <p:nvSpPr>
          <p:cNvPr id="1188" name="Google Shape;1188;p107"/>
          <p:cNvSpPr/>
          <p:nvPr/>
        </p:nvSpPr>
        <p:spPr>
          <a:xfrm>
            <a:off x="7115241" y="5837986"/>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14</a:t>
            </a:r>
            <a:endParaRPr b="0" i="0" sz="1100" u="none" cap="none" strike="noStrike">
              <a:solidFill>
                <a:schemeClr val="dk1"/>
              </a:solidFill>
              <a:latin typeface="Arial"/>
              <a:ea typeface="Arial"/>
              <a:cs typeface="Arial"/>
              <a:sym typeface="Arial"/>
            </a:endParaRPr>
          </a:p>
        </p:txBody>
      </p:sp>
      <p:sp>
        <p:nvSpPr>
          <p:cNvPr id="1189" name="Google Shape;1189;p107"/>
          <p:cNvSpPr/>
          <p:nvPr/>
        </p:nvSpPr>
        <p:spPr>
          <a:xfrm>
            <a:off x="300648" y="1952687"/>
            <a:ext cx="431280" cy="427680"/>
          </a:xfrm>
          <a:prstGeom prst="heptagon">
            <a:avLst>
              <a:gd fmla="val 102572" name="hf"/>
              <a:gd fmla="val 105210" name="vf"/>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14</a:t>
            </a:r>
            <a:endParaRPr b="0" i="0" sz="1100" u="none" cap="none" strike="noStrike">
              <a:solidFill>
                <a:schemeClr val="dk1"/>
              </a:solidFill>
              <a:latin typeface="Arial"/>
              <a:ea typeface="Arial"/>
              <a:cs typeface="Arial"/>
              <a:sym typeface="Arial"/>
            </a:endParaRPr>
          </a:p>
        </p:txBody>
      </p:sp>
      <p:sp>
        <p:nvSpPr>
          <p:cNvPr id="1190" name="Google Shape;1190;p107"/>
          <p:cNvSpPr txBox="1"/>
          <p:nvPr/>
        </p:nvSpPr>
        <p:spPr>
          <a:xfrm>
            <a:off x="8467318" y="1934720"/>
            <a:ext cx="3566442" cy="1708120"/>
          </a:xfrm>
          <a:prstGeom prst="rect">
            <a:avLst/>
          </a:prstGeom>
          <a:noFill/>
          <a:ln>
            <a:noFill/>
          </a:ln>
        </p:spPr>
        <p:txBody>
          <a:bodyPr anchorCtr="0" anchor="t" bIns="45700" lIns="91425" spcFirstLastPara="1" rIns="91425" wrap="square" tIns="45700">
            <a:spAutoFit/>
          </a:bodyPr>
          <a:lstStyle/>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troisième ligne aile monte fort  pour mettre la pression mais ne se jette pas. Elle force la passe sur l’extérieur.</a:t>
            </a:r>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troisième ligne centre sort et vient couvrir l’intérieur du 6.</a:t>
            </a:r>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L’ailier remonte pour former la ligne avec ses troisième ligne petit côté.</a:t>
            </a:r>
            <a:endParaRPr b="0" i="0" sz="1500" u="none" cap="none" strike="noStrike">
              <a:solidFill>
                <a:srgbClr val="000000"/>
              </a:solidFill>
              <a:latin typeface="Calibri"/>
              <a:ea typeface="Calibri"/>
              <a:cs typeface="Calibri"/>
              <a:sym typeface="Calibri"/>
            </a:endParaRPr>
          </a:p>
        </p:txBody>
      </p:sp>
      <p:pic>
        <p:nvPicPr>
          <p:cNvPr id="1191" name="Google Shape;1191;p107"/>
          <p:cNvPicPr preferRelativeResize="0"/>
          <p:nvPr/>
        </p:nvPicPr>
        <p:blipFill rotWithShape="1">
          <a:blip r:embed="rId3">
            <a:alphaModFix/>
          </a:blip>
          <a:srcRect b="0" l="0" r="0" t="0"/>
          <a:stretch/>
        </p:blipFill>
        <p:spPr>
          <a:xfrm>
            <a:off x="80100" y="9603"/>
            <a:ext cx="1275480" cy="1236600"/>
          </a:xfrm>
          <a:prstGeom prst="rect">
            <a:avLst/>
          </a:prstGeom>
          <a:noFill/>
          <a:ln>
            <a:noFill/>
          </a:ln>
        </p:spPr>
      </p:pic>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5" name="Shape 1195"/>
        <p:cNvGrpSpPr/>
        <p:nvPr/>
      </p:nvGrpSpPr>
      <p:grpSpPr>
        <a:xfrm>
          <a:off x="0" y="0"/>
          <a:ext cx="0" cy="0"/>
          <a:chOff x="0" y="0"/>
          <a:chExt cx="0" cy="0"/>
        </a:xfrm>
      </p:grpSpPr>
      <p:sp>
        <p:nvSpPr>
          <p:cNvPr id="1196" name="Google Shape;1196;p108"/>
          <p:cNvSpPr txBox="1"/>
          <p:nvPr>
            <p:ph type="title"/>
          </p:nvPr>
        </p:nvSpPr>
        <p:spPr>
          <a:xfrm>
            <a:off x="1524180" y="250355"/>
            <a:ext cx="9143640" cy="1344273"/>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4400"/>
              <a:buFont typeface="Impact"/>
              <a:buNone/>
            </a:pPr>
            <a:r>
              <a:rPr lang="fr-FR">
                <a:latin typeface="Impact"/>
                <a:ea typeface="Impact"/>
                <a:cs typeface="Impact"/>
                <a:sym typeface="Impact"/>
              </a:rPr>
              <a:t>Mêlée axe du terrain</a:t>
            </a:r>
            <a:br>
              <a:rPr lang="fr-FR">
                <a:latin typeface="Impact"/>
                <a:ea typeface="Impact"/>
                <a:cs typeface="Impact"/>
                <a:sym typeface="Impact"/>
              </a:rPr>
            </a:br>
            <a:r>
              <a:rPr lang="fr-FR">
                <a:latin typeface="Impact"/>
                <a:ea typeface="Impact"/>
                <a:cs typeface="Impact"/>
                <a:sym typeface="Impact"/>
              </a:rPr>
              <a:t>Position avant introduction</a:t>
            </a:r>
            <a:endParaRPr/>
          </a:p>
        </p:txBody>
      </p:sp>
      <p:sp>
        <p:nvSpPr>
          <p:cNvPr id="1197" name="Google Shape;1197;p108"/>
          <p:cNvSpPr txBox="1"/>
          <p:nvPr/>
        </p:nvSpPr>
        <p:spPr>
          <a:xfrm>
            <a:off x="207004" y="1785420"/>
            <a:ext cx="8059479" cy="458820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sp>
        <p:nvSpPr>
          <p:cNvPr id="1198" name="Google Shape;1198;p108"/>
          <p:cNvSpPr/>
          <p:nvPr/>
        </p:nvSpPr>
        <p:spPr>
          <a:xfrm>
            <a:off x="3562104" y="2866147"/>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a:t>
            </a:r>
            <a:endParaRPr b="0" i="0" sz="1100" u="none" cap="none" strike="noStrike">
              <a:solidFill>
                <a:schemeClr val="dk1"/>
              </a:solidFill>
              <a:latin typeface="Arial"/>
              <a:ea typeface="Arial"/>
              <a:cs typeface="Arial"/>
              <a:sym typeface="Arial"/>
            </a:endParaRPr>
          </a:p>
        </p:txBody>
      </p:sp>
      <p:sp>
        <p:nvSpPr>
          <p:cNvPr id="1199" name="Google Shape;1199;p108"/>
          <p:cNvSpPr/>
          <p:nvPr/>
        </p:nvSpPr>
        <p:spPr>
          <a:xfrm>
            <a:off x="4021103" y="2905924"/>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2</a:t>
            </a:r>
            <a:endParaRPr b="0" i="0" sz="1100" u="none" cap="none" strike="noStrike">
              <a:solidFill>
                <a:schemeClr val="dk1"/>
              </a:solidFill>
              <a:latin typeface="Arial"/>
              <a:ea typeface="Arial"/>
              <a:cs typeface="Arial"/>
              <a:sym typeface="Arial"/>
            </a:endParaRPr>
          </a:p>
        </p:txBody>
      </p:sp>
      <p:sp>
        <p:nvSpPr>
          <p:cNvPr id="1200" name="Google Shape;1200;p108"/>
          <p:cNvSpPr/>
          <p:nvPr/>
        </p:nvSpPr>
        <p:spPr>
          <a:xfrm>
            <a:off x="4507821" y="2905924"/>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3</a:t>
            </a:r>
            <a:endParaRPr b="0" i="0" sz="1100" u="none" cap="none" strike="noStrike">
              <a:solidFill>
                <a:schemeClr val="dk1"/>
              </a:solidFill>
              <a:latin typeface="Arial"/>
              <a:ea typeface="Arial"/>
              <a:cs typeface="Arial"/>
              <a:sym typeface="Arial"/>
            </a:endParaRPr>
          </a:p>
        </p:txBody>
      </p:sp>
      <p:sp>
        <p:nvSpPr>
          <p:cNvPr id="1201" name="Google Shape;1201;p108"/>
          <p:cNvSpPr/>
          <p:nvPr/>
        </p:nvSpPr>
        <p:spPr>
          <a:xfrm>
            <a:off x="3777744" y="3310556"/>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4</a:t>
            </a:r>
            <a:endParaRPr b="0" i="0" sz="1100" u="none" cap="none" strike="noStrike">
              <a:solidFill>
                <a:schemeClr val="dk1"/>
              </a:solidFill>
              <a:latin typeface="Arial"/>
              <a:ea typeface="Arial"/>
              <a:cs typeface="Arial"/>
              <a:sym typeface="Arial"/>
            </a:endParaRPr>
          </a:p>
        </p:txBody>
      </p:sp>
      <p:sp>
        <p:nvSpPr>
          <p:cNvPr id="1202" name="Google Shape;1202;p108"/>
          <p:cNvSpPr/>
          <p:nvPr/>
        </p:nvSpPr>
        <p:spPr>
          <a:xfrm>
            <a:off x="4300735" y="3310556"/>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5</a:t>
            </a:r>
            <a:endParaRPr b="0" i="0" sz="1100" u="none" cap="none" strike="noStrike">
              <a:solidFill>
                <a:schemeClr val="dk1"/>
              </a:solidFill>
              <a:latin typeface="Arial"/>
              <a:ea typeface="Arial"/>
              <a:cs typeface="Arial"/>
              <a:sym typeface="Arial"/>
            </a:endParaRPr>
          </a:p>
        </p:txBody>
      </p:sp>
      <p:sp>
        <p:nvSpPr>
          <p:cNvPr id="1203" name="Google Shape;1203;p108"/>
          <p:cNvSpPr/>
          <p:nvPr/>
        </p:nvSpPr>
        <p:spPr>
          <a:xfrm>
            <a:off x="3470393" y="365184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6</a:t>
            </a:r>
            <a:endParaRPr b="0" i="0" sz="1100" u="none" cap="none" strike="noStrike">
              <a:solidFill>
                <a:schemeClr val="dk1"/>
              </a:solidFill>
              <a:latin typeface="Arial"/>
              <a:ea typeface="Arial"/>
              <a:cs typeface="Arial"/>
              <a:sym typeface="Arial"/>
            </a:endParaRPr>
          </a:p>
        </p:txBody>
      </p:sp>
      <p:sp>
        <p:nvSpPr>
          <p:cNvPr id="1204" name="Google Shape;1204;p108"/>
          <p:cNvSpPr/>
          <p:nvPr/>
        </p:nvSpPr>
        <p:spPr>
          <a:xfrm>
            <a:off x="4036668" y="3721233"/>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8</a:t>
            </a:r>
            <a:endParaRPr b="0" i="0" sz="1100" u="none" cap="none" strike="noStrike">
              <a:solidFill>
                <a:schemeClr val="dk1"/>
              </a:solidFill>
              <a:latin typeface="Arial"/>
              <a:ea typeface="Arial"/>
              <a:cs typeface="Arial"/>
              <a:sym typeface="Arial"/>
            </a:endParaRPr>
          </a:p>
        </p:txBody>
      </p:sp>
      <p:sp>
        <p:nvSpPr>
          <p:cNvPr id="1205" name="Google Shape;1205;p108"/>
          <p:cNvSpPr/>
          <p:nvPr/>
        </p:nvSpPr>
        <p:spPr>
          <a:xfrm>
            <a:off x="4588424" y="3692823"/>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7</a:t>
            </a:r>
            <a:endParaRPr b="0" i="0" sz="1100" u="none" cap="none" strike="noStrike">
              <a:solidFill>
                <a:schemeClr val="dk1"/>
              </a:solidFill>
              <a:latin typeface="Arial"/>
              <a:ea typeface="Arial"/>
              <a:cs typeface="Arial"/>
              <a:sym typeface="Arial"/>
            </a:endParaRPr>
          </a:p>
        </p:txBody>
      </p:sp>
      <p:sp>
        <p:nvSpPr>
          <p:cNvPr id="1206" name="Google Shape;1206;p108"/>
          <p:cNvSpPr/>
          <p:nvPr/>
        </p:nvSpPr>
        <p:spPr>
          <a:xfrm>
            <a:off x="5122566" y="2758424"/>
            <a:ext cx="431280" cy="398043"/>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9</a:t>
            </a:r>
            <a:endParaRPr b="0" i="0" sz="1100" u="none" cap="none" strike="noStrike">
              <a:solidFill>
                <a:schemeClr val="dk1"/>
              </a:solidFill>
              <a:latin typeface="Arial"/>
              <a:ea typeface="Arial"/>
              <a:cs typeface="Arial"/>
              <a:sym typeface="Arial"/>
            </a:endParaRPr>
          </a:p>
        </p:txBody>
      </p:sp>
      <p:sp>
        <p:nvSpPr>
          <p:cNvPr id="1207" name="Google Shape;1207;p108"/>
          <p:cNvSpPr/>
          <p:nvPr/>
        </p:nvSpPr>
        <p:spPr>
          <a:xfrm>
            <a:off x="5504873" y="4551203"/>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12</a:t>
            </a:r>
            <a:endParaRPr b="0" i="0" sz="1100" u="none" cap="none" strike="noStrike">
              <a:solidFill>
                <a:schemeClr val="dk1"/>
              </a:solidFill>
              <a:latin typeface="Arial"/>
              <a:ea typeface="Arial"/>
              <a:cs typeface="Arial"/>
              <a:sym typeface="Arial"/>
            </a:endParaRPr>
          </a:p>
        </p:txBody>
      </p:sp>
      <p:sp>
        <p:nvSpPr>
          <p:cNvPr id="1208" name="Google Shape;1208;p108"/>
          <p:cNvSpPr/>
          <p:nvPr/>
        </p:nvSpPr>
        <p:spPr>
          <a:xfrm>
            <a:off x="2867802" y="453914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10</a:t>
            </a:r>
            <a:endParaRPr b="0" i="0" sz="1100" u="none" cap="none" strike="noStrike">
              <a:solidFill>
                <a:schemeClr val="dk1"/>
              </a:solidFill>
              <a:latin typeface="Arial"/>
              <a:ea typeface="Arial"/>
              <a:cs typeface="Arial"/>
              <a:sym typeface="Arial"/>
            </a:endParaRPr>
          </a:p>
        </p:txBody>
      </p:sp>
      <p:sp>
        <p:nvSpPr>
          <p:cNvPr id="1209" name="Google Shape;1209;p108"/>
          <p:cNvSpPr/>
          <p:nvPr/>
        </p:nvSpPr>
        <p:spPr>
          <a:xfrm>
            <a:off x="4924517" y="2763380"/>
            <a:ext cx="291240" cy="166680"/>
          </a:xfrm>
          <a:prstGeom prst="ellipse">
            <a:avLst/>
          </a:prstGeom>
          <a:solidFill>
            <a:schemeClr val="lt1"/>
          </a:solidFill>
          <a:ln cap="flat" cmpd="sng" w="254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0" name="Google Shape;1210;p108"/>
          <p:cNvSpPr/>
          <p:nvPr/>
        </p:nvSpPr>
        <p:spPr>
          <a:xfrm>
            <a:off x="1549267" y="4539140"/>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13</a:t>
            </a:r>
            <a:endParaRPr b="0" i="0" sz="1100" u="none" cap="none" strike="noStrike">
              <a:solidFill>
                <a:schemeClr val="dk1"/>
              </a:solidFill>
              <a:latin typeface="Arial"/>
              <a:ea typeface="Arial"/>
              <a:cs typeface="Arial"/>
              <a:sym typeface="Arial"/>
            </a:endParaRPr>
          </a:p>
        </p:txBody>
      </p:sp>
      <p:sp>
        <p:nvSpPr>
          <p:cNvPr id="1211" name="Google Shape;1211;p108"/>
          <p:cNvSpPr/>
          <p:nvPr/>
        </p:nvSpPr>
        <p:spPr>
          <a:xfrm>
            <a:off x="291963" y="5253899"/>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11</a:t>
            </a:r>
            <a:endParaRPr b="0" i="0" sz="1100" u="none" cap="none" strike="noStrike">
              <a:solidFill>
                <a:schemeClr val="dk1"/>
              </a:solidFill>
              <a:latin typeface="Arial"/>
              <a:ea typeface="Arial"/>
              <a:cs typeface="Arial"/>
              <a:sym typeface="Arial"/>
            </a:endParaRPr>
          </a:p>
        </p:txBody>
      </p:sp>
      <p:sp>
        <p:nvSpPr>
          <p:cNvPr id="1212" name="Google Shape;1212;p108"/>
          <p:cNvSpPr/>
          <p:nvPr/>
        </p:nvSpPr>
        <p:spPr>
          <a:xfrm>
            <a:off x="4021103" y="5681579"/>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15</a:t>
            </a:r>
            <a:endParaRPr b="0" i="0" sz="1100" u="none" cap="none" strike="noStrike">
              <a:solidFill>
                <a:schemeClr val="dk1"/>
              </a:solidFill>
              <a:latin typeface="Arial"/>
              <a:ea typeface="Arial"/>
              <a:cs typeface="Arial"/>
              <a:sym typeface="Arial"/>
            </a:endParaRPr>
          </a:p>
        </p:txBody>
      </p:sp>
      <p:sp>
        <p:nvSpPr>
          <p:cNvPr id="1213" name="Google Shape;1213;p108"/>
          <p:cNvSpPr/>
          <p:nvPr/>
        </p:nvSpPr>
        <p:spPr>
          <a:xfrm>
            <a:off x="7534603" y="5253899"/>
            <a:ext cx="431280" cy="42768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14</a:t>
            </a:r>
            <a:endParaRPr b="0" i="0" sz="1100" u="none" cap="none" strike="noStrike">
              <a:solidFill>
                <a:schemeClr val="dk1"/>
              </a:solidFill>
              <a:latin typeface="Arial"/>
              <a:ea typeface="Arial"/>
              <a:cs typeface="Arial"/>
              <a:sym typeface="Arial"/>
            </a:endParaRPr>
          </a:p>
        </p:txBody>
      </p:sp>
      <p:sp>
        <p:nvSpPr>
          <p:cNvPr id="1214" name="Google Shape;1214;p108"/>
          <p:cNvSpPr txBox="1"/>
          <p:nvPr/>
        </p:nvSpPr>
        <p:spPr>
          <a:xfrm>
            <a:off x="8266482" y="1456562"/>
            <a:ext cx="3909952" cy="5401438"/>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fr-FR" sz="1500" u="none" cap="none" strike="noStrike">
                <a:solidFill>
                  <a:schemeClr val="dk1"/>
                </a:solidFill>
                <a:latin typeface="Calibri"/>
                <a:ea typeface="Calibri"/>
                <a:cs typeface="Calibri"/>
                <a:sym typeface="Calibri"/>
              </a:rPr>
              <a:t>4 options possibles sur ce type de mêlée :</a:t>
            </a:r>
            <a:endParaRPr/>
          </a:p>
          <a:p>
            <a:pPr indent="-285750" lvl="0" marL="285750" marR="0" rtl="0" algn="just">
              <a:lnSpc>
                <a:spcPct val="100000"/>
              </a:lnSpc>
              <a:spcBef>
                <a:spcPts val="0"/>
              </a:spcBef>
              <a:spcAft>
                <a:spcPts val="0"/>
              </a:spcAft>
              <a:buClr>
                <a:srgbClr val="000000"/>
              </a:buClr>
              <a:buSzPts val="1500"/>
              <a:buFont typeface="Noto Sans Symbols"/>
              <a:buChar char="⮚"/>
            </a:pPr>
            <a:r>
              <a:rPr b="0" i="0" lang="fr-FR" sz="1500" u="none" cap="none" strike="noStrike">
                <a:solidFill>
                  <a:schemeClr val="dk1"/>
                </a:solidFill>
                <a:latin typeface="Calibri"/>
                <a:ea typeface="Calibri"/>
                <a:cs typeface="Calibri"/>
                <a:sym typeface="Calibri"/>
              </a:rPr>
              <a:t>Départ du troisième ligne adverse, du demi de mêlée, jeu à gauche ou jeu à droite.</a:t>
            </a:r>
            <a:endParaRPr b="0" i="0" sz="1500" u="none" cap="none" strike="noStrike">
              <a:solidFill>
                <a:srgbClr val="000000"/>
              </a:solidFill>
              <a:latin typeface="Calibri"/>
              <a:ea typeface="Calibri"/>
              <a:cs typeface="Calibri"/>
              <a:sym typeface="Calibri"/>
            </a:endParaRPr>
          </a:p>
          <a:p>
            <a:pPr indent="-285750" lvl="0" marL="55880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Les troisièmes ligne montent de leur côté respectif au moment de l’annonce de la montée.</a:t>
            </a:r>
            <a:endParaRPr/>
          </a:p>
          <a:p>
            <a:pPr indent="-285750" lvl="0" marL="55880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troisième ligne centre monte à l’intérieur de son troisième ligne aile dans le sens de jeu. </a:t>
            </a:r>
            <a:endParaRPr b="0" i="0" sz="1500" u="none" cap="none" strike="noStrike">
              <a:solidFill>
                <a:srgbClr val="000000"/>
              </a:solidFill>
              <a:latin typeface="Calibri"/>
              <a:ea typeface="Calibri"/>
              <a:cs typeface="Calibri"/>
              <a:sym typeface="Calibri"/>
            </a:endParaRPr>
          </a:p>
          <a:p>
            <a:pPr indent="-285750" lvl="0" marL="55880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9 chasse le porteur de balle. </a:t>
            </a:r>
            <a:endParaRPr b="0" i="0" sz="1500" u="none" cap="none" strike="noStrike">
              <a:solidFill>
                <a:srgbClr val="000000"/>
              </a:solidFill>
              <a:latin typeface="Calibri"/>
              <a:ea typeface="Calibri"/>
              <a:cs typeface="Calibri"/>
              <a:sym typeface="Calibri"/>
            </a:endParaRPr>
          </a:p>
          <a:p>
            <a:pPr indent="-261937" lvl="0" marL="534988"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Dans tous les cas il faudra mettre un centre de chaque côté du terrain. Quelque soit le placement de l’équipe adverse.</a:t>
            </a:r>
            <a:endParaRPr/>
          </a:p>
          <a:p>
            <a:pPr indent="-261937" lvl="0" marL="534988"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Les ailiers protégeront tout d’abord le second rideau. L’ailier qui ne défend pas dans le sens de jeu redescend dans le troisième rideau. L’ailier concerné en défense remonte sur le premier rideau pour équilibrer la défense. </a:t>
            </a:r>
            <a:endParaRPr b="0" i="0" sz="1500" u="none" cap="none" strike="noStrike">
              <a:solidFill>
                <a:srgbClr val="000000"/>
              </a:solidFill>
              <a:latin typeface="Calibri"/>
              <a:ea typeface="Calibri"/>
              <a:cs typeface="Calibri"/>
              <a:sym typeface="Calibri"/>
            </a:endParaRPr>
          </a:p>
          <a:p>
            <a:pPr indent="0" lvl="0" marL="0" marR="0" rtl="0" algn="just">
              <a:lnSpc>
                <a:spcPct val="100000"/>
              </a:lnSpc>
              <a:spcBef>
                <a:spcPts val="0"/>
              </a:spcBef>
              <a:spcAft>
                <a:spcPts val="0"/>
              </a:spcAft>
              <a:buNone/>
            </a:pPr>
            <a:r>
              <a:rPr b="0" i="0" lang="fr-FR" sz="1500" u="none" cap="none" strike="noStrike">
                <a:solidFill>
                  <a:schemeClr val="dk1"/>
                </a:solidFill>
                <a:latin typeface="Calibri"/>
                <a:ea typeface="Calibri"/>
                <a:cs typeface="Calibri"/>
                <a:sym typeface="Calibri"/>
              </a:rPr>
              <a:t>Dans un cas comme cela on temporisera pour attendre d’alimenter en défense. Et se retrouver dans une situation d’équilibre. </a:t>
            </a:r>
            <a:endParaRPr b="0" i="0" sz="1500" u="none" cap="none" strike="noStrike">
              <a:solidFill>
                <a:srgbClr val="000000"/>
              </a:solidFill>
              <a:latin typeface="Calibri"/>
              <a:ea typeface="Calibri"/>
              <a:cs typeface="Calibri"/>
              <a:sym typeface="Calibri"/>
            </a:endParaRPr>
          </a:p>
        </p:txBody>
      </p:sp>
      <p:pic>
        <p:nvPicPr>
          <p:cNvPr id="1215" name="Google Shape;1215;p108"/>
          <p:cNvPicPr preferRelativeResize="0"/>
          <p:nvPr/>
        </p:nvPicPr>
        <p:blipFill rotWithShape="1">
          <a:blip r:embed="rId3">
            <a:alphaModFix/>
          </a:blip>
          <a:srcRect b="0" l="0" r="0" t="0"/>
          <a:stretch/>
        </p:blipFill>
        <p:spPr>
          <a:xfrm>
            <a:off x="80100" y="9603"/>
            <a:ext cx="1275480" cy="1236600"/>
          </a:xfrm>
          <a:prstGeom prst="rect">
            <a:avLst/>
          </a:prstGeom>
          <a:noFill/>
          <a:ln>
            <a:noFill/>
          </a:ln>
        </p:spPr>
      </p:pic>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9" name="Shape 1219"/>
        <p:cNvGrpSpPr/>
        <p:nvPr/>
      </p:nvGrpSpPr>
      <p:grpSpPr>
        <a:xfrm>
          <a:off x="0" y="0"/>
          <a:ext cx="0" cy="0"/>
          <a:chOff x="0" y="0"/>
          <a:chExt cx="0" cy="0"/>
        </a:xfrm>
      </p:grpSpPr>
      <p:sp>
        <p:nvSpPr>
          <p:cNvPr id="1220" name="Google Shape;1220;p109"/>
          <p:cNvSpPr/>
          <p:nvPr/>
        </p:nvSpPr>
        <p:spPr>
          <a:xfrm>
            <a:off x="0" y="6553080"/>
            <a:ext cx="12191760" cy="304560"/>
          </a:xfrm>
          <a:prstGeom prst="rect">
            <a:avLst/>
          </a:prstGeom>
          <a:solidFill>
            <a:srgbClr val="00206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221" name="Google Shape;1221;p109"/>
          <p:cNvPicPr preferRelativeResize="0"/>
          <p:nvPr/>
        </p:nvPicPr>
        <p:blipFill rotWithShape="1">
          <a:blip r:embed="rId3">
            <a:alphaModFix/>
          </a:blip>
          <a:srcRect b="0" l="0" r="0" t="0"/>
          <a:stretch/>
        </p:blipFill>
        <p:spPr>
          <a:xfrm>
            <a:off x="4287600" y="3264840"/>
            <a:ext cx="3616200" cy="3505680"/>
          </a:xfrm>
          <a:prstGeom prst="rect">
            <a:avLst/>
          </a:prstGeom>
          <a:noFill/>
          <a:ln>
            <a:noFill/>
          </a:ln>
        </p:spPr>
      </p:pic>
      <p:sp>
        <p:nvSpPr>
          <p:cNvPr id="1222" name="Google Shape;1222;p109"/>
          <p:cNvSpPr/>
          <p:nvPr/>
        </p:nvSpPr>
        <p:spPr>
          <a:xfrm>
            <a:off x="1251120" y="1528920"/>
            <a:ext cx="9689760" cy="1431000"/>
          </a:xfrm>
          <a:prstGeom prst="rect">
            <a:avLst/>
          </a:prstGeom>
          <a:noFill/>
          <a:ln>
            <a:noFill/>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8800"/>
              <a:buFont typeface="Arial"/>
              <a:buNone/>
            </a:pPr>
            <a:r>
              <a:rPr b="0" i="0" lang="fr-FR" sz="8800" u="none" cap="none" strike="noStrike">
                <a:solidFill>
                  <a:srgbClr val="000000"/>
                </a:solidFill>
                <a:latin typeface="Impact"/>
                <a:ea typeface="Impact"/>
                <a:cs typeface="Impact"/>
                <a:sym typeface="Impact"/>
              </a:rPr>
              <a:t>Défense sur ruck</a:t>
            </a:r>
            <a:endParaRPr b="0" i="0" sz="8800" u="none" cap="none" strike="noStrike">
              <a:solidFill>
                <a:srgbClr val="000000"/>
              </a:solidFill>
              <a:latin typeface="Impact"/>
              <a:ea typeface="Impact"/>
              <a:cs typeface="Impact"/>
              <a:sym typeface="Impact"/>
            </a:endParaRPr>
          </a:p>
          <a:p>
            <a:pPr indent="0" lvl="0" marL="0" marR="0" rtl="0" algn="ctr">
              <a:lnSpc>
                <a:spcPct val="100000"/>
              </a:lnSpc>
              <a:spcBef>
                <a:spcPts val="0"/>
              </a:spcBef>
              <a:spcAft>
                <a:spcPts val="0"/>
              </a:spcAft>
              <a:buClr>
                <a:srgbClr val="000000"/>
              </a:buClr>
              <a:buSzPts val="8800"/>
              <a:buFont typeface="Arial"/>
              <a:buNone/>
            </a:pPr>
            <a:r>
              <a:t/>
            </a:r>
            <a:endParaRPr b="0" i="0" sz="8800" u="none" cap="none" strike="noStrike">
              <a:solidFill>
                <a:schemeClr val="dk1"/>
              </a:solidFill>
              <a:latin typeface="Arial"/>
              <a:ea typeface="Arial"/>
              <a:cs typeface="Arial"/>
              <a:sym typeface="Arial"/>
            </a:endParaRPr>
          </a:p>
        </p:txBody>
      </p:sp>
      <p:sp>
        <p:nvSpPr>
          <p:cNvPr id="1223" name="Google Shape;1223;p109"/>
          <p:cNvSpPr/>
          <p:nvPr/>
        </p:nvSpPr>
        <p:spPr>
          <a:xfrm>
            <a:off x="9983160" y="4336200"/>
            <a:ext cx="565200" cy="5778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3200"/>
              <a:buFont typeface="Arial"/>
              <a:buNone/>
            </a:pPr>
            <a:r>
              <a:rPr b="1" i="0" lang="fr-FR" sz="3200" u="none" cap="none" strike="noStrike">
                <a:solidFill>
                  <a:srgbClr val="FFFFFF"/>
                </a:solidFill>
                <a:latin typeface="Calibri"/>
                <a:ea typeface="Calibri"/>
                <a:cs typeface="Calibri"/>
                <a:sym typeface="Calibri"/>
              </a:rPr>
              <a:t>1</a:t>
            </a:r>
            <a:endParaRPr b="0" i="0" sz="3200" u="none" cap="none" strike="noStrike">
              <a:solidFill>
                <a:schemeClr val="dk1"/>
              </a:solidFill>
              <a:latin typeface="Arial"/>
              <a:ea typeface="Arial"/>
              <a:cs typeface="Arial"/>
              <a:sym typeface="Arial"/>
            </a:endParaRPr>
          </a:p>
        </p:txBody>
      </p:sp>
      <p:cxnSp>
        <p:nvCxnSpPr>
          <p:cNvPr id="1224" name="Google Shape;1224;p109"/>
          <p:cNvCxnSpPr/>
          <p:nvPr/>
        </p:nvCxnSpPr>
        <p:spPr>
          <a:xfrm>
            <a:off x="1250940" y="3238200"/>
            <a:ext cx="9690120" cy="360"/>
          </a:xfrm>
          <a:prstGeom prst="straightConnector1">
            <a:avLst/>
          </a:prstGeom>
          <a:noFill/>
          <a:ln cap="flat" cmpd="sng" w="9525">
            <a:solidFill>
              <a:schemeClr val="dk1"/>
            </a:solidFill>
            <a:prstDash val="solid"/>
            <a:round/>
            <a:headEnd len="sm" w="sm" type="none"/>
            <a:tailEnd len="sm" w="sm" type="none"/>
          </a:ln>
        </p:spPr>
      </p:cxn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8" name="Shape 1228"/>
        <p:cNvGrpSpPr/>
        <p:nvPr/>
      </p:nvGrpSpPr>
      <p:grpSpPr>
        <a:xfrm>
          <a:off x="0" y="0"/>
          <a:ext cx="0" cy="0"/>
          <a:chOff x="0" y="0"/>
          <a:chExt cx="0" cy="0"/>
        </a:xfrm>
      </p:grpSpPr>
      <p:sp>
        <p:nvSpPr>
          <p:cNvPr id="1229" name="Google Shape;1229;p110"/>
          <p:cNvSpPr txBox="1"/>
          <p:nvPr>
            <p:ph type="title"/>
          </p:nvPr>
        </p:nvSpPr>
        <p:spPr>
          <a:xfrm>
            <a:off x="1524180" y="288103"/>
            <a:ext cx="9143640" cy="1216683"/>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4400"/>
              <a:buFont typeface="Impact"/>
              <a:buNone/>
            </a:pPr>
            <a:r>
              <a:rPr lang="fr-FR">
                <a:latin typeface="Impact"/>
                <a:ea typeface="Impact"/>
                <a:cs typeface="Impact"/>
                <a:sym typeface="Impact"/>
              </a:rPr>
              <a:t>Défense sur Ruck</a:t>
            </a:r>
            <a:endParaRPr>
              <a:latin typeface="Impact"/>
              <a:ea typeface="Impact"/>
              <a:cs typeface="Impact"/>
              <a:sym typeface="Impact"/>
            </a:endParaRPr>
          </a:p>
        </p:txBody>
      </p:sp>
      <p:sp>
        <p:nvSpPr>
          <p:cNvPr id="1230" name="Google Shape;1230;p110"/>
          <p:cNvSpPr txBox="1"/>
          <p:nvPr/>
        </p:nvSpPr>
        <p:spPr>
          <a:xfrm>
            <a:off x="347672" y="1483520"/>
            <a:ext cx="6460401" cy="470016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1500"/>
              <a:buFont typeface="Arial"/>
              <a:buNone/>
            </a:pPr>
            <a:r>
              <a:t/>
            </a:r>
            <a:endParaRPr b="0" i="0" sz="1500" u="none" cap="none" strike="noStrike">
              <a:solidFill>
                <a:srgbClr val="000000"/>
              </a:solidFill>
              <a:latin typeface="Calibri"/>
              <a:ea typeface="Calibri"/>
              <a:cs typeface="Calibri"/>
              <a:sym typeface="Calibri"/>
            </a:endParaRPr>
          </a:p>
        </p:txBody>
      </p:sp>
      <p:sp>
        <p:nvSpPr>
          <p:cNvPr id="1231" name="Google Shape;1231;p110"/>
          <p:cNvSpPr/>
          <p:nvPr/>
        </p:nvSpPr>
        <p:spPr>
          <a:xfrm>
            <a:off x="1825713" y="3657599"/>
            <a:ext cx="534714" cy="41608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R</a:t>
            </a:r>
            <a:endParaRPr b="0" i="0" sz="1100" u="none" cap="none" strike="noStrike">
              <a:solidFill>
                <a:schemeClr val="dk1"/>
              </a:solidFill>
              <a:latin typeface="Arial"/>
              <a:ea typeface="Arial"/>
              <a:cs typeface="Arial"/>
              <a:sym typeface="Arial"/>
            </a:endParaRPr>
          </a:p>
        </p:txBody>
      </p:sp>
      <p:sp>
        <p:nvSpPr>
          <p:cNvPr id="1232" name="Google Shape;1232;p110"/>
          <p:cNvSpPr/>
          <p:nvPr/>
        </p:nvSpPr>
        <p:spPr>
          <a:xfrm>
            <a:off x="2488019" y="2371060"/>
            <a:ext cx="1275907" cy="1158949"/>
          </a:xfrm>
          <a:prstGeom prst="ellipse">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fr-FR" sz="1800" u="none" cap="none" strike="noStrike">
                <a:solidFill>
                  <a:schemeClr val="lt1"/>
                </a:solidFill>
                <a:latin typeface="Arial"/>
                <a:ea typeface="Arial"/>
                <a:cs typeface="Arial"/>
                <a:sym typeface="Arial"/>
              </a:rPr>
              <a:t>Ruck</a:t>
            </a:r>
            <a:endParaRPr b="0" i="0" sz="1800" u="none" cap="none" strike="noStrike">
              <a:solidFill>
                <a:schemeClr val="lt1"/>
              </a:solidFill>
              <a:latin typeface="Arial"/>
              <a:ea typeface="Arial"/>
              <a:cs typeface="Arial"/>
              <a:sym typeface="Arial"/>
            </a:endParaRPr>
          </a:p>
        </p:txBody>
      </p:sp>
      <p:sp>
        <p:nvSpPr>
          <p:cNvPr id="1233" name="Google Shape;1233;p110"/>
          <p:cNvSpPr/>
          <p:nvPr/>
        </p:nvSpPr>
        <p:spPr>
          <a:xfrm>
            <a:off x="1192669" y="3657599"/>
            <a:ext cx="534714" cy="41608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I</a:t>
            </a:r>
            <a:endParaRPr b="0" i="0" sz="1100" u="none" cap="none" strike="noStrike">
              <a:solidFill>
                <a:schemeClr val="dk1"/>
              </a:solidFill>
              <a:latin typeface="Arial"/>
              <a:ea typeface="Arial"/>
              <a:cs typeface="Arial"/>
              <a:sym typeface="Arial"/>
            </a:endParaRPr>
          </a:p>
        </p:txBody>
      </p:sp>
      <p:sp>
        <p:nvSpPr>
          <p:cNvPr id="1234" name="Google Shape;1234;p110"/>
          <p:cNvSpPr/>
          <p:nvPr/>
        </p:nvSpPr>
        <p:spPr>
          <a:xfrm>
            <a:off x="5180888" y="3657597"/>
            <a:ext cx="534714" cy="41608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P</a:t>
            </a:r>
            <a:endParaRPr b="0" i="0" sz="1100" u="none" cap="none" strike="noStrike">
              <a:solidFill>
                <a:schemeClr val="dk1"/>
              </a:solidFill>
              <a:latin typeface="Arial"/>
              <a:ea typeface="Arial"/>
              <a:cs typeface="Arial"/>
              <a:sym typeface="Arial"/>
            </a:endParaRPr>
          </a:p>
        </p:txBody>
      </p:sp>
      <p:sp>
        <p:nvSpPr>
          <p:cNvPr id="1235" name="Google Shape;1235;p110"/>
          <p:cNvSpPr/>
          <p:nvPr/>
        </p:nvSpPr>
        <p:spPr>
          <a:xfrm>
            <a:off x="4410319" y="3657598"/>
            <a:ext cx="534714" cy="41608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I</a:t>
            </a:r>
            <a:endParaRPr b="0" i="0" sz="1100" u="none" cap="none" strike="noStrike">
              <a:solidFill>
                <a:schemeClr val="dk1"/>
              </a:solidFill>
              <a:latin typeface="Arial"/>
              <a:ea typeface="Arial"/>
              <a:cs typeface="Arial"/>
              <a:sym typeface="Arial"/>
            </a:endParaRPr>
          </a:p>
        </p:txBody>
      </p:sp>
      <p:sp>
        <p:nvSpPr>
          <p:cNvPr id="1236" name="Google Shape;1236;p110"/>
          <p:cNvSpPr/>
          <p:nvPr/>
        </p:nvSpPr>
        <p:spPr>
          <a:xfrm>
            <a:off x="3680835" y="3657599"/>
            <a:ext cx="534714" cy="41608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R</a:t>
            </a:r>
            <a:endParaRPr b="0" i="0" sz="1100" u="none" cap="none" strike="noStrike">
              <a:solidFill>
                <a:schemeClr val="dk1"/>
              </a:solidFill>
              <a:latin typeface="Arial"/>
              <a:ea typeface="Arial"/>
              <a:cs typeface="Arial"/>
              <a:sym typeface="Arial"/>
            </a:endParaRPr>
          </a:p>
        </p:txBody>
      </p:sp>
      <p:sp>
        <p:nvSpPr>
          <p:cNvPr id="1237" name="Google Shape;1237;p110"/>
          <p:cNvSpPr/>
          <p:nvPr/>
        </p:nvSpPr>
        <p:spPr>
          <a:xfrm>
            <a:off x="544304" y="3657599"/>
            <a:ext cx="534714" cy="41608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P</a:t>
            </a:r>
            <a:endParaRPr b="0" i="0" sz="1100" u="none" cap="none" strike="noStrike">
              <a:solidFill>
                <a:schemeClr val="dk1"/>
              </a:solidFill>
              <a:latin typeface="Arial"/>
              <a:ea typeface="Arial"/>
              <a:cs typeface="Arial"/>
              <a:sym typeface="Arial"/>
            </a:endParaRPr>
          </a:p>
        </p:txBody>
      </p:sp>
      <p:sp>
        <p:nvSpPr>
          <p:cNvPr id="1238" name="Google Shape;1238;p110"/>
          <p:cNvSpPr/>
          <p:nvPr/>
        </p:nvSpPr>
        <p:spPr>
          <a:xfrm>
            <a:off x="2854450" y="3657599"/>
            <a:ext cx="534714" cy="41608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Axe</a:t>
            </a:r>
            <a:endParaRPr b="0" i="0" sz="1100" u="none" cap="none" strike="noStrike">
              <a:solidFill>
                <a:schemeClr val="dk1"/>
              </a:solidFill>
              <a:latin typeface="Arial"/>
              <a:ea typeface="Arial"/>
              <a:cs typeface="Arial"/>
              <a:sym typeface="Arial"/>
            </a:endParaRPr>
          </a:p>
        </p:txBody>
      </p:sp>
      <p:sp>
        <p:nvSpPr>
          <p:cNvPr id="1239" name="Google Shape;1239;p110"/>
          <p:cNvSpPr txBox="1"/>
          <p:nvPr/>
        </p:nvSpPr>
        <p:spPr>
          <a:xfrm>
            <a:off x="6921724" y="1280336"/>
            <a:ext cx="5034050" cy="5401438"/>
          </a:xfrm>
          <a:prstGeom prst="rect">
            <a:avLst/>
          </a:prstGeom>
          <a:noFill/>
          <a:ln>
            <a:noFill/>
          </a:ln>
        </p:spPr>
        <p:txBody>
          <a:bodyPr anchorCtr="0" anchor="t" bIns="45700" lIns="91425" spcFirstLastPara="1" rIns="91425" wrap="square" tIns="45700">
            <a:spAutoFit/>
          </a:bodyPr>
          <a:lstStyle/>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La ligne de hors-jeu est derrière les derniers pieds de notre coéquipière présente dans le ruck, matérialisée par la ligne rouge.</a:t>
            </a:r>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Nous prendrons 50 cm de recul sur cette ligne de hors jeu afin de ne pas se faire pénaliser.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Il faut un joueur qui s’annonce </a:t>
            </a:r>
            <a:r>
              <a:rPr b="1" i="0" lang="fr-FR" sz="1500" u="none" cap="none" strike="noStrike">
                <a:solidFill>
                  <a:schemeClr val="dk1"/>
                </a:solidFill>
                <a:latin typeface="Calibri"/>
                <a:ea typeface="Calibri"/>
                <a:cs typeface="Calibri"/>
                <a:sym typeface="Calibri"/>
              </a:rPr>
              <a:t>Axe</a:t>
            </a:r>
            <a:r>
              <a:rPr b="0" i="0" lang="fr-FR" sz="1500" u="none" cap="none" strike="noStrike">
                <a:solidFill>
                  <a:schemeClr val="dk1"/>
                </a:solidFill>
                <a:latin typeface="Calibri"/>
                <a:ea typeface="Calibri"/>
                <a:cs typeface="Calibri"/>
                <a:sym typeface="Calibri"/>
              </a:rPr>
              <a:t> et qui viendra se mettre dans l’axe du ruck afin de sécuriser toute sortie dans l’axe du regroupement. Il est aussi là pour sécuriser la zone derrière le « </a:t>
            </a:r>
            <a:r>
              <a:rPr b="1" i="0" lang="fr-FR" sz="1500" u="none" cap="none" strike="noStrike">
                <a:solidFill>
                  <a:schemeClr val="dk1"/>
                </a:solidFill>
                <a:latin typeface="Calibri"/>
                <a:ea typeface="Calibri"/>
                <a:cs typeface="Calibri"/>
                <a:sym typeface="Calibri"/>
              </a:rPr>
              <a:t>R</a:t>
            </a:r>
            <a:r>
              <a:rPr b="0" i="0" lang="fr-FR" sz="1500" u="none" cap="none" strike="noStrike">
                <a:solidFill>
                  <a:schemeClr val="dk1"/>
                </a:solidFill>
                <a:latin typeface="Calibri"/>
                <a:ea typeface="Calibri"/>
                <a:cs typeface="Calibri"/>
                <a:sym typeface="Calibri"/>
              </a:rPr>
              <a:t>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Il faut obligatoirement une joueuse de chaque coté au bord RUCK qui s’annoncera « </a:t>
            </a:r>
            <a:r>
              <a:rPr b="1" i="0" lang="fr-FR" sz="1500" u="none" cap="none" strike="noStrike">
                <a:solidFill>
                  <a:schemeClr val="dk1"/>
                </a:solidFill>
                <a:latin typeface="Calibri"/>
                <a:ea typeface="Calibri"/>
                <a:cs typeface="Calibri"/>
                <a:sym typeface="Calibri"/>
              </a:rPr>
              <a:t>R</a:t>
            </a:r>
            <a:r>
              <a:rPr b="0" i="0" lang="fr-FR" sz="1500" u="none" cap="none" strike="noStrike">
                <a:solidFill>
                  <a:schemeClr val="dk1"/>
                </a:solidFill>
                <a:latin typeface="Calibri"/>
                <a:ea typeface="Calibri"/>
                <a:cs typeface="Calibri"/>
                <a:sym typeface="Calibri"/>
              </a:rPr>
              <a:t> » son rôle est de sécuriser la zone au bord ruck. Elle ne s’occupe que de ça. Les yeux sont rivés sur la relayeuse et les appuis sont orientés vers elle.</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Coté ouvert deux joueuses se placent sur la même ligne que Axe et R :</a:t>
            </a:r>
            <a:endParaRPr b="0" i="0" sz="1500" u="none" cap="none" strike="noStrike">
              <a:solidFill>
                <a:srgbClr val="000000"/>
              </a:solidFill>
              <a:latin typeface="Calibri"/>
              <a:ea typeface="Calibri"/>
              <a:cs typeface="Calibri"/>
              <a:sym typeface="Calibri"/>
            </a:endParaRPr>
          </a:p>
          <a:p>
            <a:pPr indent="0" lvl="0" marL="268288" marR="0" rtl="0" algn="just">
              <a:lnSpc>
                <a:spcPct val="100000"/>
              </a:lnSpc>
              <a:spcBef>
                <a:spcPts val="0"/>
              </a:spcBef>
              <a:spcAft>
                <a:spcPts val="0"/>
              </a:spcAft>
              <a:buClr>
                <a:srgbClr val="000000"/>
              </a:buClr>
              <a:buSzPts val="1500"/>
              <a:buFont typeface="Arial"/>
              <a:buNone/>
            </a:pPr>
            <a:r>
              <a:rPr b="0" i="0" lang="fr-FR" sz="1500" u="none" cap="none" strike="noStrike">
                <a:solidFill>
                  <a:schemeClr val="dk1"/>
                </a:solidFill>
                <a:latin typeface="Calibri"/>
                <a:ea typeface="Calibri"/>
                <a:cs typeface="Calibri"/>
                <a:sym typeface="Calibri"/>
              </a:rPr>
              <a:t>Le premier s’appelle «</a:t>
            </a:r>
            <a:r>
              <a:rPr b="1" i="0" lang="fr-FR" sz="1500" u="none" cap="none" strike="noStrike">
                <a:solidFill>
                  <a:schemeClr val="dk1"/>
                </a:solidFill>
                <a:latin typeface="Calibri"/>
                <a:ea typeface="Calibri"/>
                <a:cs typeface="Calibri"/>
                <a:sym typeface="Calibri"/>
              </a:rPr>
              <a:t> I </a:t>
            </a:r>
            <a:r>
              <a:rPr b="0" i="0" lang="fr-FR" sz="1500" u="none" cap="none" strike="noStrike">
                <a:solidFill>
                  <a:schemeClr val="dk1"/>
                </a:solidFill>
                <a:latin typeface="Calibri"/>
                <a:ea typeface="Calibri"/>
                <a:cs typeface="Calibri"/>
                <a:sym typeface="Calibri"/>
              </a:rPr>
              <a:t>» comme Intérieur. S’occuper de protéger la zone intérieure entre le potentiel porteur et le relayeur. Les appuis et le regard sont orientés vers le ruck. </a:t>
            </a:r>
            <a:endParaRPr b="0" i="0" sz="1500" u="none" cap="none" strike="noStrike">
              <a:solidFill>
                <a:srgbClr val="000000"/>
              </a:solidFill>
              <a:latin typeface="Calibri"/>
              <a:ea typeface="Calibri"/>
              <a:cs typeface="Calibri"/>
              <a:sym typeface="Calibri"/>
            </a:endParaRPr>
          </a:p>
          <a:p>
            <a:pPr indent="0" lvl="0" marL="268288" marR="0" rtl="0" algn="just">
              <a:lnSpc>
                <a:spcPct val="100000"/>
              </a:lnSpc>
              <a:spcBef>
                <a:spcPts val="0"/>
              </a:spcBef>
              <a:spcAft>
                <a:spcPts val="0"/>
              </a:spcAft>
              <a:buClr>
                <a:srgbClr val="000000"/>
              </a:buClr>
              <a:buSzPts val="1500"/>
              <a:buFont typeface="Arial"/>
              <a:buNone/>
            </a:pPr>
            <a:r>
              <a:rPr b="0" i="0" lang="fr-FR" sz="1500" u="none" cap="none" strike="noStrike">
                <a:solidFill>
                  <a:schemeClr val="dk1"/>
                </a:solidFill>
                <a:latin typeface="Calibri"/>
                <a:ea typeface="Calibri"/>
                <a:cs typeface="Calibri"/>
                <a:sym typeface="Calibri"/>
              </a:rPr>
              <a:t>Le dernier joueur se nomme «</a:t>
            </a:r>
            <a:r>
              <a:rPr b="1" i="0" lang="fr-FR" sz="1500" u="none" cap="none" strike="noStrike">
                <a:solidFill>
                  <a:schemeClr val="dk1"/>
                </a:solidFill>
                <a:latin typeface="Calibri"/>
                <a:ea typeface="Calibri"/>
                <a:cs typeface="Calibri"/>
                <a:sym typeface="Calibri"/>
              </a:rPr>
              <a:t> P</a:t>
            </a:r>
            <a:r>
              <a:rPr b="0" i="0" lang="fr-FR" sz="1500" u="none" cap="none" strike="noStrike">
                <a:solidFill>
                  <a:schemeClr val="dk1"/>
                </a:solidFill>
                <a:latin typeface="Calibri"/>
                <a:ea typeface="Calibri"/>
                <a:cs typeface="Calibri"/>
                <a:sym typeface="Calibri"/>
              </a:rPr>
              <a:t> » comme Porteur. Son objectif est de plaquer la joueuse qui va recevoir la passe de la relayeuse sur le large. Ses appuis et son regard sont orientés vers la porteuse. </a:t>
            </a:r>
            <a:endParaRPr b="0" i="0" sz="1500" u="none" cap="none" strike="noStrike">
              <a:solidFill>
                <a:srgbClr val="000000"/>
              </a:solidFill>
              <a:latin typeface="Calibri"/>
              <a:ea typeface="Calibri"/>
              <a:cs typeface="Calibri"/>
              <a:sym typeface="Calibri"/>
            </a:endParaRPr>
          </a:p>
        </p:txBody>
      </p:sp>
      <p:cxnSp>
        <p:nvCxnSpPr>
          <p:cNvPr id="1240" name="Google Shape;1240;p110"/>
          <p:cNvCxnSpPr/>
          <p:nvPr/>
        </p:nvCxnSpPr>
        <p:spPr>
          <a:xfrm>
            <a:off x="1998921" y="3530009"/>
            <a:ext cx="2328530" cy="0"/>
          </a:xfrm>
          <a:prstGeom prst="straightConnector1">
            <a:avLst/>
          </a:prstGeom>
          <a:noFill/>
          <a:ln cap="flat" cmpd="sng" w="19050">
            <a:solidFill>
              <a:srgbClr val="FF0000"/>
            </a:solidFill>
            <a:prstDash val="solid"/>
            <a:round/>
            <a:headEnd len="sm" w="sm" type="none"/>
            <a:tailEnd len="sm" w="sm" type="none"/>
          </a:ln>
        </p:spPr>
      </p:cxnSp>
      <p:sp>
        <p:nvSpPr>
          <p:cNvPr id="1241" name="Google Shape;1241;p110"/>
          <p:cNvSpPr/>
          <p:nvPr/>
        </p:nvSpPr>
        <p:spPr>
          <a:xfrm>
            <a:off x="1635626" y="2371060"/>
            <a:ext cx="534714" cy="1031353"/>
          </a:xfrm>
          <a:prstGeom prst="triangle">
            <a:avLst>
              <a:gd fmla="val 50000" name="adj"/>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242" name="Google Shape;1242;p110"/>
          <p:cNvSpPr/>
          <p:nvPr/>
        </p:nvSpPr>
        <p:spPr>
          <a:xfrm>
            <a:off x="653707" y="2068150"/>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1243" name="Google Shape;1243;p110"/>
          <p:cNvSpPr/>
          <p:nvPr/>
        </p:nvSpPr>
        <p:spPr>
          <a:xfrm>
            <a:off x="436395" y="1712470"/>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1244" name="Google Shape;1244;p110"/>
          <p:cNvSpPr/>
          <p:nvPr/>
        </p:nvSpPr>
        <p:spPr>
          <a:xfrm>
            <a:off x="1001979" y="1759972"/>
            <a:ext cx="495000" cy="35568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pic>
        <p:nvPicPr>
          <p:cNvPr id="1245" name="Google Shape;1245;p110"/>
          <p:cNvPicPr preferRelativeResize="0"/>
          <p:nvPr/>
        </p:nvPicPr>
        <p:blipFill rotWithShape="1">
          <a:blip r:embed="rId3">
            <a:alphaModFix/>
          </a:blip>
          <a:srcRect b="0" l="0" r="0" t="0"/>
          <a:stretch/>
        </p:blipFill>
        <p:spPr>
          <a:xfrm>
            <a:off x="80100" y="9603"/>
            <a:ext cx="1275480" cy="1236600"/>
          </a:xfrm>
          <a:prstGeom prst="rect">
            <a:avLst/>
          </a:prstGeom>
          <a:noFill/>
          <a:ln>
            <a:noFill/>
          </a:ln>
        </p:spPr>
      </p:pic>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9" name="Shape 1249"/>
        <p:cNvGrpSpPr/>
        <p:nvPr/>
      </p:nvGrpSpPr>
      <p:grpSpPr>
        <a:xfrm>
          <a:off x="0" y="0"/>
          <a:ext cx="0" cy="0"/>
          <a:chOff x="0" y="0"/>
          <a:chExt cx="0" cy="0"/>
        </a:xfrm>
      </p:grpSpPr>
      <p:sp>
        <p:nvSpPr>
          <p:cNvPr id="1250" name="Google Shape;1250;p111"/>
          <p:cNvSpPr/>
          <p:nvPr/>
        </p:nvSpPr>
        <p:spPr>
          <a:xfrm>
            <a:off x="0" y="6553080"/>
            <a:ext cx="12191760" cy="304560"/>
          </a:xfrm>
          <a:prstGeom prst="rect">
            <a:avLst/>
          </a:prstGeom>
          <a:solidFill>
            <a:srgbClr val="00206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251" name="Google Shape;1251;p111"/>
          <p:cNvPicPr preferRelativeResize="0"/>
          <p:nvPr/>
        </p:nvPicPr>
        <p:blipFill rotWithShape="1">
          <a:blip r:embed="rId3">
            <a:alphaModFix/>
          </a:blip>
          <a:srcRect b="0" l="0" r="0" t="0"/>
          <a:stretch/>
        </p:blipFill>
        <p:spPr>
          <a:xfrm>
            <a:off x="4287600" y="3264840"/>
            <a:ext cx="3616200" cy="3505680"/>
          </a:xfrm>
          <a:prstGeom prst="rect">
            <a:avLst/>
          </a:prstGeom>
          <a:noFill/>
          <a:ln>
            <a:noFill/>
          </a:ln>
        </p:spPr>
      </p:pic>
      <p:sp>
        <p:nvSpPr>
          <p:cNvPr id="1252" name="Google Shape;1252;p111"/>
          <p:cNvSpPr/>
          <p:nvPr/>
        </p:nvSpPr>
        <p:spPr>
          <a:xfrm>
            <a:off x="1251120" y="1528920"/>
            <a:ext cx="9689760" cy="1431000"/>
          </a:xfrm>
          <a:prstGeom prst="rect">
            <a:avLst/>
          </a:prstGeom>
          <a:noFill/>
          <a:ln>
            <a:noFill/>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8800"/>
              <a:buFont typeface="Arial"/>
              <a:buNone/>
            </a:pPr>
            <a:r>
              <a:rPr b="0" i="0" lang="fr-FR" sz="8800" u="none" cap="none" strike="noStrike">
                <a:solidFill>
                  <a:srgbClr val="000000"/>
                </a:solidFill>
                <a:latin typeface="Impact"/>
                <a:ea typeface="Impact"/>
                <a:cs typeface="Impact"/>
                <a:sym typeface="Impact"/>
              </a:rPr>
              <a:t>Défense sur maul</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800"/>
              <a:buFont typeface="Arial"/>
              <a:buNone/>
            </a:pPr>
            <a:r>
              <a:t/>
            </a:r>
            <a:endParaRPr b="0" i="0" sz="8800" u="none" cap="none" strike="noStrike">
              <a:solidFill>
                <a:schemeClr val="dk1"/>
              </a:solidFill>
              <a:latin typeface="Arial"/>
              <a:ea typeface="Arial"/>
              <a:cs typeface="Arial"/>
              <a:sym typeface="Arial"/>
            </a:endParaRPr>
          </a:p>
        </p:txBody>
      </p:sp>
      <p:sp>
        <p:nvSpPr>
          <p:cNvPr id="1253" name="Google Shape;1253;p111"/>
          <p:cNvSpPr/>
          <p:nvPr/>
        </p:nvSpPr>
        <p:spPr>
          <a:xfrm>
            <a:off x="9983160" y="4336200"/>
            <a:ext cx="565200" cy="5778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3200"/>
              <a:buFont typeface="Arial"/>
              <a:buNone/>
            </a:pPr>
            <a:r>
              <a:rPr b="1" i="0" lang="fr-FR" sz="3200" u="none" cap="none" strike="noStrike">
                <a:solidFill>
                  <a:srgbClr val="FFFFFF"/>
                </a:solidFill>
                <a:latin typeface="Calibri"/>
                <a:ea typeface="Calibri"/>
                <a:cs typeface="Calibri"/>
                <a:sym typeface="Calibri"/>
              </a:rPr>
              <a:t>1</a:t>
            </a:r>
            <a:endParaRPr b="0" i="0" sz="3200" u="none" cap="none" strike="noStrike">
              <a:solidFill>
                <a:schemeClr val="dk1"/>
              </a:solidFill>
              <a:latin typeface="Arial"/>
              <a:ea typeface="Arial"/>
              <a:cs typeface="Arial"/>
              <a:sym typeface="Arial"/>
            </a:endParaRPr>
          </a:p>
        </p:txBody>
      </p:sp>
      <p:cxnSp>
        <p:nvCxnSpPr>
          <p:cNvPr id="1254" name="Google Shape;1254;p111"/>
          <p:cNvCxnSpPr/>
          <p:nvPr/>
        </p:nvCxnSpPr>
        <p:spPr>
          <a:xfrm>
            <a:off x="1250940" y="3238200"/>
            <a:ext cx="9690120" cy="360"/>
          </a:xfrm>
          <a:prstGeom prst="straightConnector1">
            <a:avLst/>
          </a:prstGeom>
          <a:noFill/>
          <a:ln cap="flat" cmpd="sng" w="9525">
            <a:solidFill>
              <a:schemeClr val="dk1"/>
            </a:solidFill>
            <a:prstDash val="solid"/>
            <a:round/>
            <a:headEnd len="sm" w="sm" type="none"/>
            <a:tailEnd len="sm" w="sm" type="none"/>
          </a:ln>
        </p:spPr>
      </p:cxn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5"/>
          <p:cNvSpPr txBox="1"/>
          <p:nvPr/>
        </p:nvSpPr>
        <p:spPr>
          <a:xfrm>
            <a:off x="839880" y="365040"/>
            <a:ext cx="10515240" cy="1325160"/>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rgbClr val="000000"/>
              </a:buClr>
              <a:buSzPts val="4400"/>
              <a:buFont typeface="Arial"/>
              <a:buNone/>
            </a:pPr>
            <a:r>
              <a:rPr b="1" i="0" lang="fr-FR" sz="4400" u="none" cap="none" strike="noStrike">
                <a:solidFill>
                  <a:srgbClr val="000000"/>
                </a:solidFill>
                <a:latin typeface="Impact"/>
                <a:ea typeface="Impact"/>
                <a:cs typeface="Impact"/>
                <a:sym typeface="Impact"/>
              </a:rPr>
              <a:t>AUSTRALIE</a:t>
            </a:r>
            <a:r>
              <a:rPr b="1" i="0" lang="fr-FR" sz="4400" u="none" cap="none" strike="noStrike">
                <a:solidFill>
                  <a:srgbClr val="000000"/>
                </a:solidFill>
                <a:latin typeface="Calibri"/>
                <a:ea typeface="Calibri"/>
                <a:cs typeface="Calibri"/>
                <a:sym typeface="Calibri"/>
              </a:rPr>
              <a:t> </a:t>
            </a:r>
            <a:endParaRPr b="0" i="0" sz="4400" u="none" cap="none" strike="noStrike">
              <a:solidFill>
                <a:srgbClr val="000000"/>
              </a:solidFill>
              <a:latin typeface="Calibri"/>
              <a:ea typeface="Calibri"/>
              <a:cs typeface="Calibri"/>
              <a:sym typeface="Calibri"/>
            </a:endParaRPr>
          </a:p>
        </p:txBody>
      </p:sp>
      <p:sp>
        <p:nvSpPr>
          <p:cNvPr id="263" name="Google Shape;263;p5"/>
          <p:cNvSpPr txBox="1"/>
          <p:nvPr/>
        </p:nvSpPr>
        <p:spPr>
          <a:xfrm>
            <a:off x="714240" y="1690560"/>
            <a:ext cx="5157360" cy="449856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sp>
        <p:nvSpPr>
          <p:cNvPr id="264" name="Google Shape;264;p5"/>
          <p:cNvSpPr txBox="1"/>
          <p:nvPr/>
        </p:nvSpPr>
        <p:spPr>
          <a:xfrm>
            <a:off x="6172200" y="1647000"/>
            <a:ext cx="5182920" cy="4542480"/>
          </a:xfrm>
          <a:prstGeom prst="rect">
            <a:avLst/>
          </a:prstGeom>
          <a:noFill/>
          <a:ln>
            <a:noFill/>
          </a:ln>
        </p:spPr>
        <p:txBody>
          <a:bodyPr anchorCtr="0" anchor="t" bIns="45700" lIns="91425" spcFirstLastPara="1" rIns="91425" wrap="square" tIns="45700">
            <a:normAutofit/>
          </a:bodyPr>
          <a:lstStyle/>
          <a:p>
            <a:pPr indent="-228240" lvl="0" marL="228600" marR="0" rtl="0" algn="just">
              <a:lnSpc>
                <a:spcPct val="70000"/>
              </a:lnSpc>
              <a:spcBef>
                <a:spcPts val="0"/>
              </a:spcBef>
              <a:spcAft>
                <a:spcPts val="0"/>
              </a:spcAft>
              <a:buClr>
                <a:srgbClr val="000000"/>
              </a:buClr>
              <a:buSzPts val="1540"/>
              <a:buFont typeface="Arial"/>
              <a:buChar char="•"/>
            </a:pPr>
            <a:r>
              <a:rPr b="0" i="0" lang="fr-FR" sz="1500" u="none" cap="none" strike="noStrike">
                <a:solidFill>
                  <a:srgbClr val="000000"/>
                </a:solidFill>
                <a:latin typeface="Calibri"/>
                <a:ea typeface="Calibri"/>
                <a:cs typeface="Calibri"/>
                <a:sym typeface="Calibri"/>
              </a:rPr>
              <a:t>« AUSTRALIE » est un jeu au pied du demi de mêlée soit pour aller chercher une touche soit pour mettre la pression sur l’équipe adverse sur une chandelle dans l’axe du ruck. </a:t>
            </a:r>
            <a:endParaRPr b="0" i="0" sz="1500" u="none" cap="none" strike="noStrike">
              <a:solidFill>
                <a:srgbClr val="000000"/>
              </a:solidFill>
              <a:latin typeface="Arial"/>
              <a:ea typeface="Arial"/>
              <a:cs typeface="Arial"/>
              <a:sym typeface="Arial"/>
            </a:endParaRPr>
          </a:p>
          <a:p>
            <a:pPr indent="-228240" lvl="0" marL="228600" marR="0" rtl="0" algn="just">
              <a:lnSpc>
                <a:spcPct val="70000"/>
              </a:lnSpc>
              <a:spcBef>
                <a:spcPts val="1001"/>
              </a:spcBef>
              <a:spcAft>
                <a:spcPts val="0"/>
              </a:spcAft>
              <a:buClr>
                <a:srgbClr val="000000"/>
              </a:buClr>
              <a:buSzPts val="1540"/>
              <a:buFont typeface="Arial"/>
              <a:buChar char="•"/>
            </a:pPr>
            <a:r>
              <a:rPr b="0" i="0" lang="fr-FR" sz="1500" u="none" cap="none" strike="noStrike">
                <a:solidFill>
                  <a:srgbClr val="000000"/>
                </a:solidFill>
                <a:latin typeface="Calibri"/>
                <a:ea typeface="Calibri"/>
                <a:cs typeface="Calibri"/>
                <a:sym typeface="Calibri"/>
              </a:rPr>
              <a:t>Démarrage : Le demi de mêlée annonce « AUSTRALIE», deux attaquants se lient au ruck en file indienne pour éloigner le demi de mêlée du ruck. Le but est d’éloigner le ballon des adversaires, pour ne pas se faire contrer.  Le reste des joueurs s’aligne sur le 10. Et monte au jeu au pied du demi de mêlée. Les avants devant le coup de pied sont remis en jeu (au moment du jeu au pied ils sont hors jeu) et peuvent s’aligner en défense quand les joueurs derrière le coup de pied sont passés devant eux. On demandera au joueur qui passe devant les joueurs hors jeu de crier « </a:t>
            </a:r>
            <a:r>
              <a:rPr b="1" i="0" lang="fr-FR" sz="1500" u="none" cap="none" strike="noStrike">
                <a:solidFill>
                  <a:srgbClr val="000000"/>
                </a:solidFill>
                <a:latin typeface="Calibri"/>
                <a:ea typeface="Calibri"/>
                <a:cs typeface="Calibri"/>
                <a:sym typeface="Calibri"/>
              </a:rPr>
              <a:t>EN JEU</a:t>
            </a:r>
            <a:r>
              <a:rPr b="0" i="0" lang="fr-FR" sz="1500" u="none" cap="none" strike="noStrike">
                <a:solidFill>
                  <a:srgbClr val="000000"/>
                </a:solidFill>
                <a:latin typeface="Calibri"/>
                <a:ea typeface="Calibri"/>
                <a:cs typeface="Calibri"/>
                <a:sym typeface="Calibri"/>
              </a:rPr>
              <a:t> » (Ce qui leur permettra de donner l’indication au joueur et à l’arbitre). Les joueurs en jeu montent en ligne. </a:t>
            </a:r>
            <a:endParaRPr b="0" i="0" sz="1500" u="none" cap="none" strike="noStrike">
              <a:solidFill>
                <a:srgbClr val="000000"/>
              </a:solidFill>
              <a:latin typeface="Arial"/>
              <a:ea typeface="Arial"/>
              <a:cs typeface="Arial"/>
              <a:sym typeface="Arial"/>
            </a:endParaRPr>
          </a:p>
          <a:p>
            <a:pPr indent="-228240" lvl="0" marL="228600" marR="0" rtl="0" algn="just">
              <a:lnSpc>
                <a:spcPct val="70000"/>
              </a:lnSpc>
              <a:spcBef>
                <a:spcPts val="1001"/>
              </a:spcBef>
              <a:spcAft>
                <a:spcPts val="0"/>
              </a:spcAft>
              <a:buClr>
                <a:srgbClr val="000000"/>
              </a:buClr>
              <a:buSzPts val="1540"/>
              <a:buFont typeface="Arial"/>
              <a:buChar char="•"/>
            </a:pPr>
            <a:r>
              <a:rPr b="0" i="0" lang="fr-FR" sz="1500" u="none" cap="none" strike="noStrike">
                <a:solidFill>
                  <a:srgbClr val="000000"/>
                </a:solidFill>
                <a:latin typeface="Calibri"/>
                <a:ea typeface="Calibri"/>
                <a:cs typeface="Calibri"/>
                <a:sym typeface="Calibri"/>
              </a:rPr>
              <a:t>On demandera à l’ailier fermé de venir mettre la pression sous le ballon soit pour jouer la récupération soit pour plaquer tout de suite le joueur adverse. </a:t>
            </a:r>
            <a:endParaRPr b="0" i="0" sz="1500" u="none" cap="none" strike="noStrike">
              <a:solidFill>
                <a:srgbClr val="000000"/>
              </a:solidFill>
              <a:latin typeface="Arial"/>
              <a:ea typeface="Arial"/>
              <a:cs typeface="Arial"/>
              <a:sym typeface="Arial"/>
            </a:endParaRPr>
          </a:p>
          <a:p>
            <a:pPr indent="-228240" lvl="0" marL="228600" marR="0" rtl="0" algn="just">
              <a:lnSpc>
                <a:spcPct val="70000"/>
              </a:lnSpc>
              <a:spcBef>
                <a:spcPts val="1001"/>
              </a:spcBef>
              <a:spcAft>
                <a:spcPts val="0"/>
              </a:spcAft>
              <a:buClr>
                <a:srgbClr val="000000"/>
              </a:buClr>
              <a:buSzPts val="1540"/>
              <a:buFont typeface="Arial"/>
              <a:buChar char="•"/>
            </a:pPr>
            <a:r>
              <a:rPr b="0" i="0" lang="fr-FR" sz="1500" u="none" cap="none" strike="noStrike">
                <a:solidFill>
                  <a:srgbClr val="000000"/>
                </a:solidFill>
                <a:latin typeface="Calibri"/>
                <a:ea typeface="Calibri"/>
                <a:cs typeface="Calibri"/>
                <a:sym typeface="Calibri"/>
              </a:rPr>
              <a:t>Le 3ème ligne centre, l’arrière et l’ailier assurent la couverture du 3ème rideau après le jeu au pied du 9. Le demi de mêlée assure la couverture du deuxième rideau.</a:t>
            </a:r>
            <a:endParaRPr b="0" i="0" sz="1500" u="none" cap="none" strike="noStrike">
              <a:solidFill>
                <a:srgbClr val="000000"/>
              </a:solidFill>
              <a:latin typeface="Arial"/>
              <a:ea typeface="Arial"/>
              <a:cs typeface="Arial"/>
              <a:sym typeface="Arial"/>
            </a:endParaRPr>
          </a:p>
          <a:p>
            <a:pPr indent="0" lvl="0" marL="0" marR="0" rtl="0" algn="just">
              <a:lnSpc>
                <a:spcPct val="70000"/>
              </a:lnSpc>
              <a:spcBef>
                <a:spcPts val="1001"/>
              </a:spcBef>
              <a:spcAft>
                <a:spcPts val="0"/>
              </a:spcAft>
              <a:buClr>
                <a:srgbClr val="000000"/>
              </a:buClr>
              <a:buSzPts val="1500"/>
              <a:buFont typeface="Arial"/>
              <a:buNone/>
            </a:pPr>
            <a:r>
              <a:t/>
            </a:r>
            <a:endParaRPr b="0" i="0" sz="1500" u="none" cap="none" strike="noStrike">
              <a:solidFill>
                <a:srgbClr val="000000"/>
              </a:solidFill>
              <a:latin typeface="Calibri"/>
              <a:ea typeface="Calibri"/>
              <a:cs typeface="Calibri"/>
              <a:sym typeface="Calibri"/>
            </a:endParaRPr>
          </a:p>
        </p:txBody>
      </p:sp>
      <p:sp>
        <p:nvSpPr>
          <p:cNvPr id="265" name="Google Shape;265;p5"/>
          <p:cNvSpPr/>
          <p:nvPr/>
        </p:nvSpPr>
        <p:spPr>
          <a:xfrm>
            <a:off x="1219680" y="2748600"/>
            <a:ext cx="1009440" cy="104724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Ruck</a:t>
            </a:r>
            <a:endParaRPr b="0" i="0" sz="1100" u="none" cap="none" strike="noStrike">
              <a:solidFill>
                <a:schemeClr val="dk1"/>
              </a:solidFill>
              <a:latin typeface="Arial"/>
              <a:ea typeface="Arial"/>
              <a:cs typeface="Arial"/>
              <a:sym typeface="Arial"/>
            </a:endParaRPr>
          </a:p>
        </p:txBody>
      </p:sp>
      <p:cxnSp>
        <p:nvCxnSpPr>
          <p:cNvPr id="266" name="Google Shape;266;p5"/>
          <p:cNvCxnSpPr/>
          <p:nvPr/>
        </p:nvCxnSpPr>
        <p:spPr>
          <a:xfrm>
            <a:off x="1051560" y="1680840"/>
            <a:ext cx="360" cy="4975920"/>
          </a:xfrm>
          <a:prstGeom prst="straightConnector1">
            <a:avLst/>
          </a:prstGeom>
          <a:noFill/>
          <a:ln cap="flat" cmpd="sng" w="28425">
            <a:solidFill>
              <a:schemeClr val="lt1"/>
            </a:solidFill>
            <a:prstDash val="solid"/>
            <a:round/>
            <a:headEnd len="sm" w="sm" type="none"/>
            <a:tailEnd len="sm" w="sm" type="none"/>
          </a:ln>
        </p:spPr>
      </p:cxnSp>
      <p:sp>
        <p:nvSpPr>
          <p:cNvPr id="267" name="Google Shape;267;p5"/>
          <p:cNvSpPr/>
          <p:nvPr/>
        </p:nvSpPr>
        <p:spPr>
          <a:xfrm>
            <a:off x="2025360" y="468396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9</a:t>
            </a:r>
            <a:endParaRPr b="0" i="0" sz="1100" u="none" cap="none" strike="noStrike">
              <a:solidFill>
                <a:schemeClr val="dk1"/>
              </a:solidFill>
              <a:latin typeface="Arial"/>
              <a:ea typeface="Arial"/>
              <a:cs typeface="Arial"/>
              <a:sym typeface="Arial"/>
            </a:endParaRPr>
          </a:p>
        </p:txBody>
      </p:sp>
      <p:sp>
        <p:nvSpPr>
          <p:cNvPr id="268" name="Google Shape;268;p5"/>
          <p:cNvSpPr/>
          <p:nvPr/>
        </p:nvSpPr>
        <p:spPr>
          <a:xfrm>
            <a:off x="1868040" y="4624560"/>
            <a:ext cx="275760" cy="117360"/>
          </a:xfrm>
          <a:prstGeom prst="ellipse">
            <a:avLst/>
          </a:prstGeom>
          <a:solidFill>
            <a:schemeClr val="lt1"/>
          </a:solidFill>
          <a:ln cap="flat" cmpd="sng" w="254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9" name="Google Shape;269;p5"/>
          <p:cNvSpPr/>
          <p:nvPr/>
        </p:nvSpPr>
        <p:spPr>
          <a:xfrm rot="10800000">
            <a:off x="1049040" y="2684520"/>
            <a:ext cx="931320" cy="1934280"/>
          </a:xfrm>
          <a:custGeom>
            <a:rect b="b" l="l" r="r" t="t"/>
            <a:pathLst>
              <a:path extrusionOk="0" h="21600" w="21600">
                <a:moveTo>
                  <a:pt x="0" y="0"/>
                </a:moveTo>
                <a:lnTo>
                  <a:pt x="21600" y="21600"/>
                </a:lnTo>
              </a:path>
            </a:pathLst>
          </a:custGeom>
          <a:noFill/>
          <a:ln cap="flat" cmpd="sng" w="9525">
            <a:solidFill>
              <a:srgbClr val="FF0000"/>
            </a:solidFill>
            <a:prstDash val="solid"/>
            <a:round/>
            <a:headEnd len="sm" w="sm" type="none"/>
            <a:tailEnd len="med" w="med" type="triangle"/>
          </a:ln>
        </p:spPr>
      </p:sp>
      <p:sp>
        <p:nvSpPr>
          <p:cNvPr id="270" name="Google Shape;270;p5"/>
          <p:cNvSpPr/>
          <p:nvPr/>
        </p:nvSpPr>
        <p:spPr>
          <a:xfrm>
            <a:off x="1665720" y="380592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1" name="Google Shape;271;p5"/>
          <p:cNvSpPr/>
          <p:nvPr/>
        </p:nvSpPr>
        <p:spPr>
          <a:xfrm>
            <a:off x="1867320" y="418176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272" name="Google Shape;272;p5"/>
          <p:cNvPicPr preferRelativeResize="0"/>
          <p:nvPr/>
        </p:nvPicPr>
        <p:blipFill rotWithShape="1">
          <a:blip r:embed="rId3">
            <a:alphaModFix/>
          </a:blip>
          <a:srcRect b="0" l="0" r="0" t="0"/>
          <a:stretch/>
        </p:blipFill>
        <p:spPr>
          <a:xfrm>
            <a:off x="29160" y="91440"/>
            <a:ext cx="1275480" cy="1236600"/>
          </a:xfrm>
          <a:prstGeom prst="rect">
            <a:avLst/>
          </a:prstGeom>
          <a:noFill/>
          <a:ln>
            <a:noFill/>
          </a:ln>
        </p:spPr>
      </p:pic>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8" name="Shape 1258"/>
        <p:cNvGrpSpPr/>
        <p:nvPr/>
      </p:nvGrpSpPr>
      <p:grpSpPr>
        <a:xfrm>
          <a:off x="0" y="0"/>
          <a:ext cx="0" cy="0"/>
          <a:chOff x="0" y="0"/>
          <a:chExt cx="0" cy="0"/>
        </a:xfrm>
      </p:grpSpPr>
      <p:sp>
        <p:nvSpPr>
          <p:cNvPr id="1259" name="Google Shape;1259;p112"/>
          <p:cNvSpPr txBox="1"/>
          <p:nvPr>
            <p:ph type="title"/>
          </p:nvPr>
        </p:nvSpPr>
        <p:spPr>
          <a:xfrm>
            <a:off x="1524180" y="218713"/>
            <a:ext cx="9143640" cy="1269845"/>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4400"/>
              <a:buFont typeface="Impact"/>
              <a:buNone/>
            </a:pPr>
            <a:r>
              <a:rPr lang="fr-FR">
                <a:latin typeface="Impact"/>
                <a:ea typeface="Impact"/>
                <a:cs typeface="Impact"/>
                <a:sym typeface="Impact"/>
              </a:rPr>
              <a:t>Défense sur maul</a:t>
            </a:r>
            <a:endParaRPr/>
          </a:p>
        </p:txBody>
      </p:sp>
      <p:sp>
        <p:nvSpPr>
          <p:cNvPr id="1260" name="Google Shape;1260;p112"/>
          <p:cNvSpPr txBox="1"/>
          <p:nvPr/>
        </p:nvSpPr>
        <p:spPr>
          <a:xfrm>
            <a:off x="347672" y="1483520"/>
            <a:ext cx="6460401" cy="470016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1500"/>
              <a:buFont typeface="Arial"/>
              <a:buNone/>
            </a:pPr>
            <a:r>
              <a:t/>
            </a:r>
            <a:endParaRPr b="0" i="0" sz="1500" u="none" cap="none" strike="noStrike">
              <a:solidFill>
                <a:srgbClr val="000000"/>
              </a:solidFill>
              <a:latin typeface="Calibri"/>
              <a:ea typeface="Calibri"/>
              <a:cs typeface="Calibri"/>
              <a:sym typeface="Calibri"/>
            </a:endParaRPr>
          </a:p>
        </p:txBody>
      </p:sp>
      <p:sp>
        <p:nvSpPr>
          <p:cNvPr id="1261" name="Google Shape;1261;p112"/>
          <p:cNvSpPr/>
          <p:nvPr/>
        </p:nvSpPr>
        <p:spPr>
          <a:xfrm>
            <a:off x="2488019" y="2371060"/>
            <a:ext cx="1275907" cy="1158949"/>
          </a:xfrm>
          <a:prstGeom prst="ellipse">
            <a:avLst/>
          </a:prstGeom>
          <a:solidFill>
            <a:srgbClr val="FF0000"/>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fr-FR" sz="1800" u="none" cap="none" strike="noStrike">
                <a:solidFill>
                  <a:schemeClr val="lt1"/>
                </a:solidFill>
                <a:latin typeface="Arial"/>
                <a:ea typeface="Arial"/>
                <a:cs typeface="Arial"/>
                <a:sym typeface="Arial"/>
              </a:rPr>
              <a:t>Ruck</a:t>
            </a:r>
            <a:endParaRPr b="0" i="0" sz="1800" u="none" cap="none" strike="noStrike">
              <a:solidFill>
                <a:schemeClr val="lt1"/>
              </a:solidFill>
              <a:latin typeface="Arial"/>
              <a:ea typeface="Arial"/>
              <a:cs typeface="Arial"/>
              <a:sym typeface="Arial"/>
            </a:endParaRPr>
          </a:p>
        </p:txBody>
      </p:sp>
      <p:sp>
        <p:nvSpPr>
          <p:cNvPr id="1262" name="Google Shape;1262;p112"/>
          <p:cNvSpPr/>
          <p:nvPr/>
        </p:nvSpPr>
        <p:spPr>
          <a:xfrm>
            <a:off x="1825713" y="3657599"/>
            <a:ext cx="534714" cy="41608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R</a:t>
            </a:r>
            <a:endParaRPr b="0" i="0" sz="1100" u="none" cap="none" strike="noStrike">
              <a:solidFill>
                <a:schemeClr val="dk1"/>
              </a:solidFill>
              <a:latin typeface="Arial"/>
              <a:ea typeface="Arial"/>
              <a:cs typeface="Arial"/>
              <a:sym typeface="Arial"/>
            </a:endParaRPr>
          </a:p>
        </p:txBody>
      </p:sp>
      <p:sp>
        <p:nvSpPr>
          <p:cNvPr id="1263" name="Google Shape;1263;p112"/>
          <p:cNvSpPr/>
          <p:nvPr/>
        </p:nvSpPr>
        <p:spPr>
          <a:xfrm>
            <a:off x="3867078" y="3657599"/>
            <a:ext cx="534714" cy="41608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R</a:t>
            </a:r>
            <a:endParaRPr b="0" i="0" sz="1100" u="none" cap="none" strike="noStrike">
              <a:solidFill>
                <a:schemeClr val="dk1"/>
              </a:solidFill>
              <a:latin typeface="Arial"/>
              <a:ea typeface="Arial"/>
              <a:cs typeface="Arial"/>
              <a:sym typeface="Arial"/>
            </a:endParaRPr>
          </a:p>
        </p:txBody>
      </p:sp>
      <p:sp>
        <p:nvSpPr>
          <p:cNvPr id="1264" name="Google Shape;1264;p112"/>
          <p:cNvSpPr/>
          <p:nvPr/>
        </p:nvSpPr>
        <p:spPr>
          <a:xfrm>
            <a:off x="2846395" y="4073684"/>
            <a:ext cx="534714" cy="41608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9</a:t>
            </a:r>
            <a:endParaRPr b="0" i="0" sz="1100" u="none" cap="none" strike="noStrike">
              <a:solidFill>
                <a:schemeClr val="dk1"/>
              </a:solidFill>
              <a:latin typeface="Arial"/>
              <a:ea typeface="Arial"/>
              <a:cs typeface="Arial"/>
              <a:sym typeface="Arial"/>
            </a:endParaRPr>
          </a:p>
        </p:txBody>
      </p:sp>
      <p:sp>
        <p:nvSpPr>
          <p:cNvPr id="1265" name="Google Shape;1265;p112"/>
          <p:cNvSpPr/>
          <p:nvPr/>
        </p:nvSpPr>
        <p:spPr>
          <a:xfrm>
            <a:off x="4620403" y="3657599"/>
            <a:ext cx="534714" cy="41608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lang="fr-FR" sz="1100">
                <a:solidFill>
                  <a:srgbClr val="FFFFFF"/>
                </a:solidFill>
                <a:latin typeface="Calibri"/>
                <a:ea typeface="Calibri"/>
                <a:cs typeface="Calibri"/>
                <a:sym typeface="Calibri"/>
              </a:rPr>
              <a:t>I</a:t>
            </a:r>
            <a:endParaRPr b="0" i="0" sz="1100" u="none" cap="none" strike="noStrike">
              <a:solidFill>
                <a:schemeClr val="dk1"/>
              </a:solidFill>
              <a:latin typeface="Arial"/>
              <a:ea typeface="Arial"/>
              <a:cs typeface="Arial"/>
              <a:sym typeface="Arial"/>
            </a:endParaRPr>
          </a:p>
        </p:txBody>
      </p:sp>
      <p:sp>
        <p:nvSpPr>
          <p:cNvPr id="1266" name="Google Shape;1266;p112"/>
          <p:cNvSpPr/>
          <p:nvPr/>
        </p:nvSpPr>
        <p:spPr>
          <a:xfrm>
            <a:off x="5446881" y="3657599"/>
            <a:ext cx="534714" cy="41608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lang="fr-FR" sz="1100">
                <a:solidFill>
                  <a:srgbClr val="FFFFFF"/>
                </a:solidFill>
                <a:latin typeface="Calibri"/>
                <a:ea typeface="Calibri"/>
                <a:cs typeface="Calibri"/>
                <a:sym typeface="Calibri"/>
              </a:rPr>
              <a:t>P</a:t>
            </a:r>
            <a:endParaRPr b="0" i="0" sz="1100" u="none" cap="none" strike="noStrike">
              <a:solidFill>
                <a:schemeClr val="dk1"/>
              </a:solidFill>
              <a:latin typeface="Arial"/>
              <a:ea typeface="Arial"/>
              <a:cs typeface="Arial"/>
              <a:sym typeface="Arial"/>
            </a:endParaRPr>
          </a:p>
        </p:txBody>
      </p:sp>
      <p:sp>
        <p:nvSpPr>
          <p:cNvPr id="1267" name="Google Shape;1267;p112"/>
          <p:cNvSpPr/>
          <p:nvPr/>
        </p:nvSpPr>
        <p:spPr>
          <a:xfrm>
            <a:off x="1096793" y="3657599"/>
            <a:ext cx="534714" cy="41608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lang="fr-FR" sz="1100">
                <a:solidFill>
                  <a:srgbClr val="FFFFFF"/>
                </a:solidFill>
                <a:latin typeface="Calibri"/>
                <a:ea typeface="Calibri"/>
                <a:cs typeface="Calibri"/>
                <a:sym typeface="Calibri"/>
              </a:rPr>
              <a:t>I</a:t>
            </a:r>
            <a:endParaRPr b="0" i="0" sz="1100" u="none" cap="none" strike="noStrike">
              <a:solidFill>
                <a:schemeClr val="dk1"/>
              </a:solidFill>
              <a:latin typeface="Arial"/>
              <a:ea typeface="Arial"/>
              <a:cs typeface="Arial"/>
              <a:sym typeface="Arial"/>
            </a:endParaRPr>
          </a:p>
        </p:txBody>
      </p:sp>
      <p:sp>
        <p:nvSpPr>
          <p:cNvPr id="1268" name="Google Shape;1268;p112"/>
          <p:cNvSpPr/>
          <p:nvPr/>
        </p:nvSpPr>
        <p:spPr>
          <a:xfrm>
            <a:off x="435807" y="3657599"/>
            <a:ext cx="534714" cy="41608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lang="fr-FR" sz="1100">
                <a:solidFill>
                  <a:srgbClr val="FFFFFF"/>
                </a:solidFill>
                <a:latin typeface="Calibri"/>
                <a:ea typeface="Calibri"/>
                <a:cs typeface="Calibri"/>
                <a:sym typeface="Calibri"/>
              </a:rPr>
              <a:t>P</a:t>
            </a:r>
            <a:endParaRPr b="0" i="0" sz="1100" u="none" cap="none" strike="noStrike">
              <a:solidFill>
                <a:schemeClr val="dk1"/>
              </a:solidFill>
              <a:latin typeface="Arial"/>
              <a:ea typeface="Arial"/>
              <a:cs typeface="Arial"/>
              <a:sym typeface="Arial"/>
            </a:endParaRPr>
          </a:p>
        </p:txBody>
      </p:sp>
      <p:cxnSp>
        <p:nvCxnSpPr>
          <p:cNvPr id="1269" name="Google Shape;1269;p112"/>
          <p:cNvCxnSpPr/>
          <p:nvPr/>
        </p:nvCxnSpPr>
        <p:spPr>
          <a:xfrm>
            <a:off x="1998921" y="3530009"/>
            <a:ext cx="2328530" cy="0"/>
          </a:xfrm>
          <a:prstGeom prst="straightConnector1">
            <a:avLst/>
          </a:prstGeom>
          <a:noFill/>
          <a:ln cap="flat" cmpd="sng" w="19050">
            <a:solidFill>
              <a:srgbClr val="FF0000"/>
            </a:solidFill>
            <a:prstDash val="solid"/>
            <a:round/>
            <a:headEnd len="sm" w="sm" type="none"/>
            <a:tailEnd len="sm" w="sm" type="none"/>
          </a:ln>
        </p:spPr>
      </p:cxnSp>
      <p:sp>
        <p:nvSpPr>
          <p:cNvPr id="1270" name="Google Shape;1270;p112"/>
          <p:cNvSpPr txBox="1"/>
          <p:nvPr/>
        </p:nvSpPr>
        <p:spPr>
          <a:xfrm>
            <a:off x="7099837" y="1536194"/>
            <a:ext cx="4709881" cy="3785611"/>
          </a:xfrm>
          <a:prstGeom prst="rect">
            <a:avLst/>
          </a:prstGeom>
          <a:noFill/>
          <a:ln>
            <a:noFill/>
          </a:ln>
        </p:spPr>
        <p:txBody>
          <a:bodyPr anchorCtr="0" anchor="t" bIns="45700" lIns="91425" spcFirstLastPara="1" rIns="91425" wrap="square" tIns="45700">
            <a:spAutoFit/>
          </a:bodyPr>
          <a:lstStyle/>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Les avants non concernés par le maul se répartissent de part et d’autre du maul. En s’annonçant « </a:t>
            </a:r>
            <a:r>
              <a:rPr b="1" i="0" lang="fr-FR" sz="1500" u="none" cap="none" strike="noStrike">
                <a:solidFill>
                  <a:schemeClr val="dk1"/>
                </a:solidFill>
                <a:latin typeface="Calibri"/>
                <a:ea typeface="Calibri"/>
                <a:cs typeface="Calibri"/>
                <a:sym typeface="Calibri"/>
              </a:rPr>
              <a:t>R</a:t>
            </a:r>
            <a:r>
              <a:rPr b="0" i="0" lang="fr-FR" sz="1500" u="none" cap="none" strike="noStrike">
                <a:solidFill>
                  <a:schemeClr val="dk1"/>
                </a:solidFill>
                <a:latin typeface="Calibri"/>
                <a:ea typeface="Calibri"/>
                <a:cs typeface="Calibri"/>
                <a:sym typeface="Calibri"/>
              </a:rPr>
              <a:t> » prête à défendre en cas de départ.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demi de mêlée se met dans l’axe du maul afin de pouvoir replacer les joueuses au bon endroit pour contrer l’avancer adverse.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Pour rappel, sur touche, seules les joueuses peuvent participer à la formation du maul dans un premier temps. Les joueuses non concernées par le maul doivent se positionner sur la ligne des 10m avec les 3/4. Les avant placés à 10 mètres ne peuvent  venir alimenter le maul uniquement quand l’arbitre a fait signe que nous pouvons monter. (il baisse son bras). </a:t>
            </a:r>
            <a:endParaRPr b="0" i="0" sz="1500" u="none" cap="none" strike="noStrike">
              <a:solidFill>
                <a:srgbClr val="000000"/>
              </a:solidFill>
              <a:latin typeface="Calibri"/>
              <a:ea typeface="Calibri"/>
              <a:cs typeface="Calibri"/>
              <a:sym typeface="Calibri"/>
            </a:endParaRPr>
          </a:p>
          <a:p>
            <a:pPr indent="0" lvl="0" marL="273050" marR="0" rtl="0" algn="just">
              <a:lnSpc>
                <a:spcPct val="100000"/>
              </a:lnSpc>
              <a:spcBef>
                <a:spcPts val="0"/>
              </a:spcBef>
              <a:spcAft>
                <a:spcPts val="0"/>
              </a:spcAft>
              <a:buClr>
                <a:srgbClr val="000000"/>
              </a:buClr>
              <a:buSzPts val="1500"/>
              <a:buFont typeface="Arial"/>
              <a:buNone/>
            </a:pPr>
            <a:r>
              <a:rPr b="0" i="0" lang="fr-FR" sz="1500" u="none" cap="none" strike="noStrike">
                <a:solidFill>
                  <a:schemeClr val="dk1"/>
                </a:solidFill>
                <a:latin typeface="Calibri"/>
                <a:ea typeface="Calibri"/>
                <a:cs typeface="Calibri"/>
                <a:sym typeface="Calibri"/>
              </a:rPr>
              <a:t>Dans le jeu courant tous les joueurs peuvent participer à la participation du maul sans même l’accord de l’arbitre. On alimente un maul uniquement par l’axe. </a:t>
            </a:r>
            <a:endParaRPr b="0" i="0" sz="1500" u="none" cap="none" strike="noStrike">
              <a:solidFill>
                <a:srgbClr val="000000"/>
              </a:solidFill>
              <a:latin typeface="Calibri"/>
              <a:ea typeface="Calibri"/>
              <a:cs typeface="Calibri"/>
              <a:sym typeface="Calibri"/>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4" name="Shape 1274"/>
        <p:cNvGrpSpPr/>
        <p:nvPr/>
      </p:nvGrpSpPr>
      <p:grpSpPr>
        <a:xfrm>
          <a:off x="0" y="0"/>
          <a:ext cx="0" cy="0"/>
          <a:chOff x="0" y="0"/>
          <a:chExt cx="0" cy="0"/>
        </a:xfrm>
      </p:grpSpPr>
      <p:sp>
        <p:nvSpPr>
          <p:cNvPr id="1275" name="Google Shape;1275;p113"/>
          <p:cNvSpPr/>
          <p:nvPr/>
        </p:nvSpPr>
        <p:spPr>
          <a:xfrm>
            <a:off x="0" y="6553080"/>
            <a:ext cx="12191760" cy="304560"/>
          </a:xfrm>
          <a:prstGeom prst="rect">
            <a:avLst/>
          </a:prstGeom>
          <a:solidFill>
            <a:srgbClr val="00206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276" name="Google Shape;1276;p113"/>
          <p:cNvPicPr preferRelativeResize="0"/>
          <p:nvPr/>
        </p:nvPicPr>
        <p:blipFill rotWithShape="1">
          <a:blip r:embed="rId3">
            <a:alphaModFix/>
          </a:blip>
          <a:srcRect b="0" l="0" r="0" t="0"/>
          <a:stretch/>
        </p:blipFill>
        <p:spPr>
          <a:xfrm>
            <a:off x="4287600" y="3264840"/>
            <a:ext cx="3616200" cy="3505680"/>
          </a:xfrm>
          <a:prstGeom prst="rect">
            <a:avLst/>
          </a:prstGeom>
          <a:noFill/>
          <a:ln>
            <a:noFill/>
          </a:ln>
        </p:spPr>
      </p:pic>
      <p:sp>
        <p:nvSpPr>
          <p:cNvPr id="1277" name="Google Shape;1277;p113"/>
          <p:cNvSpPr/>
          <p:nvPr/>
        </p:nvSpPr>
        <p:spPr>
          <a:xfrm>
            <a:off x="1251120" y="709560"/>
            <a:ext cx="9689760" cy="2441520"/>
          </a:xfrm>
          <a:prstGeom prst="rect">
            <a:avLst/>
          </a:prstGeom>
          <a:noFill/>
          <a:ln>
            <a:noFill/>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8000"/>
              <a:buFont typeface="Arial"/>
              <a:buNone/>
            </a:pPr>
            <a:r>
              <a:rPr b="0" i="0" lang="fr-FR" sz="8000" u="none" cap="none" strike="noStrike">
                <a:solidFill>
                  <a:srgbClr val="000000"/>
                </a:solidFill>
                <a:latin typeface="Impact"/>
                <a:ea typeface="Impact"/>
                <a:cs typeface="Impact"/>
                <a:sym typeface="Impact"/>
              </a:rPr>
              <a:t>Défense dans nos          5 mètres</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800"/>
              <a:buFont typeface="Arial"/>
              <a:buNone/>
            </a:pPr>
            <a:r>
              <a:t/>
            </a:r>
            <a:endParaRPr b="0" i="0" sz="8800" u="none" cap="none" strike="noStrike">
              <a:solidFill>
                <a:schemeClr val="dk1"/>
              </a:solidFill>
              <a:latin typeface="Arial"/>
              <a:ea typeface="Arial"/>
              <a:cs typeface="Arial"/>
              <a:sym typeface="Arial"/>
            </a:endParaRPr>
          </a:p>
        </p:txBody>
      </p:sp>
      <p:sp>
        <p:nvSpPr>
          <p:cNvPr id="1278" name="Google Shape;1278;p113"/>
          <p:cNvSpPr/>
          <p:nvPr/>
        </p:nvSpPr>
        <p:spPr>
          <a:xfrm>
            <a:off x="9983160" y="4336200"/>
            <a:ext cx="565200" cy="5778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3200"/>
              <a:buFont typeface="Arial"/>
              <a:buNone/>
            </a:pPr>
            <a:r>
              <a:rPr b="1" i="0" lang="fr-FR" sz="3200" u="none" cap="none" strike="noStrike">
                <a:solidFill>
                  <a:srgbClr val="FFFFFF"/>
                </a:solidFill>
                <a:latin typeface="Calibri"/>
                <a:ea typeface="Calibri"/>
                <a:cs typeface="Calibri"/>
                <a:sym typeface="Calibri"/>
              </a:rPr>
              <a:t>1</a:t>
            </a:r>
            <a:endParaRPr b="0" i="0" sz="3200" u="none" cap="none" strike="noStrike">
              <a:solidFill>
                <a:schemeClr val="dk1"/>
              </a:solidFill>
              <a:latin typeface="Arial"/>
              <a:ea typeface="Arial"/>
              <a:cs typeface="Arial"/>
              <a:sym typeface="Arial"/>
            </a:endParaRPr>
          </a:p>
        </p:txBody>
      </p:sp>
      <p:cxnSp>
        <p:nvCxnSpPr>
          <p:cNvPr id="1279" name="Google Shape;1279;p113"/>
          <p:cNvCxnSpPr/>
          <p:nvPr/>
        </p:nvCxnSpPr>
        <p:spPr>
          <a:xfrm>
            <a:off x="1250940" y="3238200"/>
            <a:ext cx="9690120" cy="360"/>
          </a:xfrm>
          <a:prstGeom prst="straightConnector1">
            <a:avLst/>
          </a:prstGeom>
          <a:noFill/>
          <a:ln cap="flat" cmpd="sng" w="9525">
            <a:solidFill>
              <a:schemeClr val="dk1"/>
            </a:solidFill>
            <a:prstDash val="solid"/>
            <a:round/>
            <a:headEnd len="sm" w="sm" type="none"/>
            <a:tailEnd len="sm" w="sm" type="none"/>
          </a:ln>
        </p:spPr>
      </p:cxn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3" name="Shape 1283"/>
        <p:cNvGrpSpPr/>
        <p:nvPr/>
      </p:nvGrpSpPr>
      <p:grpSpPr>
        <a:xfrm>
          <a:off x="0" y="0"/>
          <a:ext cx="0" cy="0"/>
          <a:chOff x="0" y="0"/>
          <a:chExt cx="0" cy="0"/>
        </a:xfrm>
      </p:grpSpPr>
      <p:sp>
        <p:nvSpPr>
          <p:cNvPr id="1284" name="Google Shape;1284;p114"/>
          <p:cNvSpPr txBox="1"/>
          <p:nvPr>
            <p:ph type="title"/>
          </p:nvPr>
        </p:nvSpPr>
        <p:spPr>
          <a:xfrm>
            <a:off x="1524180" y="156420"/>
            <a:ext cx="9143640" cy="1374668"/>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chemeClr val="dk1"/>
              </a:buClr>
              <a:buSzPts val="4400"/>
              <a:buFont typeface="Impact"/>
              <a:buNone/>
            </a:pPr>
            <a:r>
              <a:rPr lang="fr-FR">
                <a:latin typeface="Impact"/>
                <a:ea typeface="Impact"/>
                <a:cs typeface="Impact"/>
                <a:sym typeface="Impact"/>
              </a:rPr>
              <a:t>Défense dans les 5 mètres</a:t>
            </a:r>
            <a:endParaRPr/>
          </a:p>
        </p:txBody>
      </p:sp>
      <p:cxnSp>
        <p:nvCxnSpPr>
          <p:cNvPr id="1285" name="Google Shape;1285;p114"/>
          <p:cNvCxnSpPr/>
          <p:nvPr/>
        </p:nvCxnSpPr>
        <p:spPr>
          <a:xfrm>
            <a:off x="11516760" y="1350000"/>
            <a:ext cx="360" cy="5069520"/>
          </a:xfrm>
          <a:prstGeom prst="straightConnector1">
            <a:avLst/>
          </a:prstGeom>
          <a:noFill/>
          <a:ln cap="flat" cmpd="sng" w="28425">
            <a:solidFill>
              <a:schemeClr val="lt1"/>
            </a:solidFill>
            <a:prstDash val="solid"/>
            <a:round/>
            <a:headEnd len="sm" w="sm" type="none"/>
            <a:tailEnd len="sm" w="sm" type="none"/>
          </a:ln>
        </p:spPr>
      </p:cxnSp>
      <p:sp>
        <p:nvSpPr>
          <p:cNvPr id="1286" name="Google Shape;1286;p114"/>
          <p:cNvSpPr txBox="1"/>
          <p:nvPr/>
        </p:nvSpPr>
        <p:spPr>
          <a:xfrm>
            <a:off x="96052" y="1531088"/>
            <a:ext cx="6379175" cy="5233680"/>
          </a:xfrm>
          <a:prstGeom prst="rect">
            <a:avLst/>
          </a:prstGeom>
          <a:solidFill>
            <a:srgbClr val="C5E0B4"/>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l">
              <a:lnSpc>
                <a:spcPct val="100000"/>
              </a:lnSpc>
              <a:spcBef>
                <a:spcPts val="0"/>
              </a:spcBef>
              <a:spcAft>
                <a:spcPts val="0"/>
              </a:spcAft>
              <a:buClr>
                <a:srgbClr val="000000"/>
              </a:buClr>
              <a:buSzPts val="2800"/>
              <a:buFont typeface="Arial"/>
              <a:buNone/>
            </a:pPr>
            <a:r>
              <a:t/>
            </a:r>
            <a:endParaRPr b="0" i="0" sz="2800" u="none" cap="none" strike="noStrike">
              <a:solidFill>
                <a:schemeClr val="lt1"/>
              </a:solidFill>
              <a:latin typeface="Arial"/>
              <a:ea typeface="Arial"/>
              <a:cs typeface="Arial"/>
              <a:sym typeface="Arial"/>
            </a:endParaRPr>
          </a:p>
        </p:txBody>
      </p:sp>
      <p:cxnSp>
        <p:nvCxnSpPr>
          <p:cNvPr id="1287" name="Google Shape;1287;p114"/>
          <p:cNvCxnSpPr/>
          <p:nvPr/>
        </p:nvCxnSpPr>
        <p:spPr>
          <a:xfrm>
            <a:off x="6219615" y="1566991"/>
            <a:ext cx="27497" cy="5233680"/>
          </a:xfrm>
          <a:prstGeom prst="straightConnector1">
            <a:avLst/>
          </a:prstGeom>
          <a:noFill/>
          <a:ln cap="flat" cmpd="sng" w="28425">
            <a:solidFill>
              <a:schemeClr val="lt1"/>
            </a:solidFill>
            <a:prstDash val="solid"/>
            <a:round/>
            <a:headEnd len="sm" w="sm" type="none"/>
            <a:tailEnd len="sm" w="sm" type="none"/>
          </a:ln>
        </p:spPr>
      </p:cxnSp>
      <p:sp>
        <p:nvSpPr>
          <p:cNvPr id="1288" name="Google Shape;1288;p114"/>
          <p:cNvSpPr/>
          <p:nvPr/>
        </p:nvSpPr>
        <p:spPr>
          <a:xfrm>
            <a:off x="415201" y="5823698"/>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00"/>
              <a:buFont typeface="Arial"/>
              <a:buNone/>
            </a:pPr>
            <a:r>
              <a:rPr b="0" i="0" lang="fr-FR" sz="600" u="none" cap="none" strike="noStrike">
                <a:solidFill>
                  <a:schemeClr val="dk1"/>
                </a:solidFill>
                <a:latin typeface="Arial"/>
                <a:ea typeface="Arial"/>
                <a:cs typeface="Arial"/>
                <a:sym typeface="Arial"/>
              </a:rPr>
              <a:t>11</a:t>
            </a:r>
            <a:endParaRPr b="0" i="0" sz="1400" u="none" cap="none" strike="noStrike">
              <a:solidFill>
                <a:srgbClr val="000000"/>
              </a:solidFill>
              <a:latin typeface="Arial"/>
              <a:ea typeface="Arial"/>
              <a:cs typeface="Arial"/>
              <a:sym typeface="Arial"/>
            </a:endParaRPr>
          </a:p>
        </p:txBody>
      </p:sp>
      <p:sp>
        <p:nvSpPr>
          <p:cNvPr id="1289" name="Google Shape;1289;p114"/>
          <p:cNvSpPr/>
          <p:nvPr/>
        </p:nvSpPr>
        <p:spPr>
          <a:xfrm>
            <a:off x="988858" y="6159474"/>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700"/>
              <a:buFont typeface="Arial"/>
              <a:buNone/>
            </a:pPr>
            <a:r>
              <a:rPr b="0" i="0" lang="fr-FR" sz="700" u="none" cap="none" strike="noStrike">
                <a:solidFill>
                  <a:schemeClr val="dk1"/>
                </a:solidFill>
                <a:latin typeface="Arial"/>
                <a:ea typeface="Arial"/>
                <a:cs typeface="Arial"/>
                <a:sym typeface="Arial"/>
              </a:rPr>
              <a:t>9</a:t>
            </a:r>
            <a:endParaRPr b="0" i="0" sz="1400" u="none" cap="none" strike="noStrike">
              <a:solidFill>
                <a:srgbClr val="000000"/>
              </a:solidFill>
              <a:latin typeface="Arial"/>
              <a:ea typeface="Arial"/>
              <a:cs typeface="Arial"/>
              <a:sym typeface="Arial"/>
            </a:endParaRPr>
          </a:p>
        </p:txBody>
      </p:sp>
      <p:sp>
        <p:nvSpPr>
          <p:cNvPr id="1290" name="Google Shape;1290;p114"/>
          <p:cNvSpPr/>
          <p:nvPr/>
        </p:nvSpPr>
        <p:spPr>
          <a:xfrm>
            <a:off x="1607551" y="5805412"/>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1" name="Google Shape;1291;p114"/>
          <p:cNvSpPr/>
          <p:nvPr/>
        </p:nvSpPr>
        <p:spPr>
          <a:xfrm>
            <a:off x="5435267" y="5814594"/>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00"/>
              <a:buFont typeface="Arial"/>
              <a:buNone/>
            </a:pPr>
            <a:r>
              <a:rPr b="0" i="0" lang="fr-FR" sz="600" u="none" cap="none" strike="noStrike">
                <a:solidFill>
                  <a:schemeClr val="dk1"/>
                </a:solidFill>
                <a:latin typeface="Arial"/>
                <a:ea typeface="Arial"/>
                <a:cs typeface="Arial"/>
                <a:sym typeface="Arial"/>
              </a:rPr>
              <a:t>14</a:t>
            </a:r>
            <a:endParaRPr b="0" i="0" sz="1400" u="none" cap="none" strike="noStrike">
              <a:solidFill>
                <a:srgbClr val="000000"/>
              </a:solidFill>
              <a:latin typeface="Arial"/>
              <a:ea typeface="Arial"/>
              <a:cs typeface="Arial"/>
              <a:sym typeface="Arial"/>
            </a:endParaRPr>
          </a:p>
        </p:txBody>
      </p:sp>
      <p:sp>
        <p:nvSpPr>
          <p:cNvPr id="1292" name="Google Shape;1292;p114"/>
          <p:cNvSpPr/>
          <p:nvPr/>
        </p:nvSpPr>
        <p:spPr>
          <a:xfrm>
            <a:off x="4994328" y="5817098"/>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3" name="Google Shape;1293;p114"/>
          <p:cNvSpPr/>
          <p:nvPr/>
        </p:nvSpPr>
        <p:spPr>
          <a:xfrm>
            <a:off x="1215204" y="5818652"/>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4" name="Google Shape;1294;p114"/>
          <p:cNvSpPr/>
          <p:nvPr/>
        </p:nvSpPr>
        <p:spPr>
          <a:xfrm>
            <a:off x="2054792" y="5816659"/>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5" name="Google Shape;1295;p114"/>
          <p:cNvSpPr/>
          <p:nvPr/>
        </p:nvSpPr>
        <p:spPr>
          <a:xfrm>
            <a:off x="2459912" y="5825633"/>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6" name="Google Shape;1296;p114"/>
          <p:cNvSpPr/>
          <p:nvPr/>
        </p:nvSpPr>
        <p:spPr>
          <a:xfrm>
            <a:off x="3668503" y="5844288"/>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7" name="Google Shape;1297;p114"/>
          <p:cNvSpPr/>
          <p:nvPr/>
        </p:nvSpPr>
        <p:spPr>
          <a:xfrm>
            <a:off x="4122511" y="5825928"/>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8" name="Google Shape;1298;p114"/>
          <p:cNvSpPr/>
          <p:nvPr/>
        </p:nvSpPr>
        <p:spPr>
          <a:xfrm>
            <a:off x="793824" y="5819091"/>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9" name="Google Shape;1299;p114"/>
          <p:cNvSpPr/>
          <p:nvPr/>
        </p:nvSpPr>
        <p:spPr>
          <a:xfrm>
            <a:off x="4528836" y="5800951"/>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0" name="Google Shape;1300;p114"/>
          <p:cNvSpPr/>
          <p:nvPr/>
        </p:nvSpPr>
        <p:spPr>
          <a:xfrm>
            <a:off x="2838535" y="5823698"/>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1" name="Google Shape;1301;p114"/>
          <p:cNvSpPr/>
          <p:nvPr/>
        </p:nvSpPr>
        <p:spPr>
          <a:xfrm>
            <a:off x="3222972" y="5824137"/>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2" name="Google Shape;1302;p114"/>
          <p:cNvSpPr/>
          <p:nvPr/>
        </p:nvSpPr>
        <p:spPr>
          <a:xfrm>
            <a:off x="5312068" y="6155627"/>
            <a:ext cx="339840" cy="260046"/>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00"/>
              <a:buFont typeface="Arial"/>
              <a:buNone/>
            </a:pPr>
            <a:r>
              <a:rPr b="0" i="0" lang="fr-FR" sz="600" u="none" cap="none" strike="noStrike">
                <a:solidFill>
                  <a:schemeClr val="dk1"/>
                </a:solidFill>
                <a:latin typeface="Arial"/>
                <a:ea typeface="Arial"/>
                <a:cs typeface="Arial"/>
                <a:sym typeface="Arial"/>
              </a:rPr>
              <a:t>15</a:t>
            </a:r>
            <a:endParaRPr b="0" i="0" sz="1400" u="none" cap="none" strike="noStrike">
              <a:solidFill>
                <a:srgbClr val="000000"/>
              </a:solidFill>
              <a:latin typeface="Arial"/>
              <a:ea typeface="Arial"/>
              <a:cs typeface="Arial"/>
              <a:sym typeface="Arial"/>
            </a:endParaRPr>
          </a:p>
        </p:txBody>
      </p:sp>
      <p:cxnSp>
        <p:nvCxnSpPr>
          <p:cNvPr id="1303" name="Google Shape;1303;p114"/>
          <p:cNvCxnSpPr/>
          <p:nvPr/>
        </p:nvCxnSpPr>
        <p:spPr>
          <a:xfrm rot="10800000">
            <a:off x="272969" y="4125152"/>
            <a:ext cx="5946645" cy="0"/>
          </a:xfrm>
          <a:prstGeom prst="straightConnector1">
            <a:avLst/>
          </a:prstGeom>
          <a:noFill/>
          <a:ln cap="flat" cmpd="sng" w="28425">
            <a:solidFill>
              <a:schemeClr val="lt1"/>
            </a:solidFill>
            <a:prstDash val="solid"/>
            <a:round/>
            <a:headEnd len="sm" w="sm" type="none"/>
            <a:tailEnd len="sm" w="sm" type="none"/>
          </a:ln>
        </p:spPr>
      </p:cxnSp>
      <p:cxnSp>
        <p:nvCxnSpPr>
          <p:cNvPr id="1304" name="Google Shape;1304;p114"/>
          <p:cNvCxnSpPr/>
          <p:nvPr/>
        </p:nvCxnSpPr>
        <p:spPr>
          <a:xfrm flipH="1">
            <a:off x="299913" y="6446645"/>
            <a:ext cx="5971451" cy="19860"/>
          </a:xfrm>
          <a:prstGeom prst="straightConnector1">
            <a:avLst/>
          </a:prstGeom>
          <a:noFill/>
          <a:ln cap="flat" cmpd="sng" w="28425">
            <a:solidFill>
              <a:schemeClr val="lt1"/>
            </a:solidFill>
            <a:prstDash val="solid"/>
            <a:round/>
            <a:headEnd len="sm" w="sm" type="none"/>
            <a:tailEnd len="sm" w="sm" type="none"/>
          </a:ln>
        </p:spPr>
      </p:cxnSp>
      <p:cxnSp>
        <p:nvCxnSpPr>
          <p:cNvPr id="1305" name="Google Shape;1305;p114"/>
          <p:cNvCxnSpPr/>
          <p:nvPr/>
        </p:nvCxnSpPr>
        <p:spPr>
          <a:xfrm>
            <a:off x="272971" y="1531088"/>
            <a:ext cx="360" cy="5233680"/>
          </a:xfrm>
          <a:prstGeom prst="straightConnector1">
            <a:avLst/>
          </a:prstGeom>
          <a:noFill/>
          <a:ln cap="flat" cmpd="sng" w="28425">
            <a:solidFill>
              <a:schemeClr val="lt1"/>
            </a:solidFill>
            <a:prstDash val="solid"/>
            <a:round/>
            <a:headEnd len="sm" w="sm" type="none"/>
            <a:tailEnd len="sm" w="sm" type="none"/>
          </a:ln>
        </p:spPr>
      </p:cxnSp>
      <p:sp>
        <p:nvSpPr>
          <p:cNvPr id="1306" name="Google Shape;1306;p114"/>
          <p:cNvSpPr txBox="1"/>
          <p:nvPr/>
        </p:nvSpPr>
        <p:spPr>
          <a:xfrm>
            <a:off x="6666614" y="1658679"/>
            <a:ext cx="5241255" cy="2677616"/>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500"/>
              <a:buFont typeface="Arial"/>
              <a:buNone/>
            </a:pPr>
            <a:r>
              <a:rPr b="0" i="0" lang="fr-FR" sz="1500" u="none" cap="none" strike="noStrike">
                <a:solidFill>
                  <a:schemeClr val="dk1"/>
                </a:solidFill>
                <a:latin typeface="Calibri"/>
                <a:ea typeface="Calibri"/>
                <a:cs typeface="Calibri"/>
                <a:sym typeface="Calibri"/>
              </a:rPr>
              <a:t>L’ensemble de l’équipe est placée en ligne montent fort sur leur vis-à-vis afin de mettre une grosse pression et faire avorter l’attaque. </a:t>
            </a:r>
            <a:endParaRPr b="0" i="0" sz="1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b="1" i="0" lang="fr-FR" sz="1800" u="none" cap="none" strike="noStrike">
                <a:solidFill>
                  <a:schemeClr val="dk1"/>
                </a:solidFill>
                <a:latin typeface="Calibri"/>
                <a:ea typeface="Calibri"/>
                <a:cs typeface="Calibri"/>
                <a:sym typeface="Calibri"/>
              </a:rPr>
              <a:t>Rien ne doit passer !</a:t>
            </a:r>
            <a:endParaRPr b="1" i="0" sz="1800" u="none" cap="none" strike="noStrike">
              <a:solidFill>
                <a:srgbClr val="00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rPr b="0" i="0" lang="fr-FR" sz="1500" u="none" cap="none" strike="noStrike">
                <a:solidFill>
                  <a:schemeClr val="dk1"/>
                </a:solidFill>
                <a:latin typeface="Calibri"/>
                <a:ea typeface="Calibri"/>
                <a:cs typeface="Calibri"/>
                <a:sym typeface="Calibri"/>
              </a:rPr>
              <a:t>2</a:t>
            </a:r>
            <a:r>
              <a:rPr b="0" baseline="30000" i="0" lang="fr-FR" sz="1500" u="none" cap="none" strike="noStrike">
                <a:solidFill>
                  <a:schemeClr val="dk1"/>
                </a:solidFill>
                <a:latin typeface="Calibri"/>
                <a:ea typeface="Calibri"/>
                <a:cs typeface="Calibri"/>
                <a:sym typeface="Calibri"/>
              </a:rPr>
              <a:t>nd</a:t>
            </a:r>
            <a:r>
              <a:rPr b="0" i="0" lang="fr-FR" sz="1500" u="none" cap="none" strike="noStrike">
                <a:solidFill>
                  <a:schemeClr val="dk1"/>
                </a:solidFill>
                <a:latin typeface="Calibri"/>
                <a:ea typeface="Calibri"/>
                <a:cs typeface="Calibri"/>
                <a:sym typeface="Calibri"/>
              </a:rPr>
              <a:t> Rideau dans un premier temps, le 9 et le l’arrière assurent la couverture du terrain sur cette zone. Lorsque le ballon est envoyé sur l’extérieur l’ailier fermé prend la place de l’arrière. </a:t>
            </a:r>
            <a:endParaRPr b="0" i="0" sz="1500" u="none" cap="none" strike="noStrike">
              <a:solidFill>
                <a:srgbClr val="00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500"/>
              <a:buFont typeface="Arial"/>
              <a:buNone/>
            </a:pPr>
            <a:r>
              <a:rPr b="0" i="0" lang="fr-FR" sz="1500" u="none" cap="none" strike="noStrike">
                <a:solidFill>
                  <a:schemeClr val="dk1"/>
                </a:solidFill>
                <a:latin typeface="Calibri"/>
                <a:ea typeface="Calibri"/>
                <a:cs typeface="Calibri"/>
                <a:sym typeface="Calibri"/>
              </a:rPr>
              <a:t>L’arrière se positionne sur le premier rideau et défend sur la dernière joueuse de la ligne d’attaque.  </a:t>
            </a:r>
            <a:endParaRPr b="0" i="0" sz="1500" u="none" cap="none" strike="noStrike">
              <a:solidFill>
                <a:srgbClr val="000000"/>
              </a:solidFill>
              <a:latin typeface="Calibri"/>
              <a:ea typeface="Calibri"/>
              <a:cs typeface="Calibri"/>
              <a:sym typeface="Calibri"/>
            </a:endParaRPr>
          </a:p>
        </p:txBody>
      </p:sp>
      <p:pic>
        <p:nvPicPr>
          <p:cNvPr id="1307" name="Google Shape;1307;p114"/>
          <p:cNvPicPr preferRelativeResize="0"/>
          <p:nvPr/>
        </p:nvPicPr>
        <p:blipFill rotWithShape="1">
          <a:blip r:embed="rId3">
            <a:alphaModFix/>
          </a:blip>
          <a:srcRect b="0" l="0" r="0" t="0"/>
          <a:stretch/>
        </p:blipFill>
        <p:spPr>
          <a:xfrm>
            <a:off x="80100" y="9603"/>
            <a:ext cx="1275480" cy="1236600"/>
          </a:xfrm>
          <a:prstGeom prst="rect">
            <a:avLst/>
          </a:prstGeom>
          <a:noFill/>
          <a:ln>
            <a:noFill/>
          </a:ln>
        </p:spPr>
      </p:pic>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1" name="Shape 1311"/>
        <p:cNvGrpSpPr/>
        <p:nvPr/>
      </p:nvGrpSpPr>
      <p:grpSpPr>
        <a:xfrm>
          <a:off x="0" y="0"/>
          <a:ext cx="0" cy="0"/>
          <a:chOff x="0" y="0"/>
          <a:chExt cx="0" cy="0"/>
        </a:xfrm>
      </p:grpSpPr>
      <p:sp>
        <p:nvSpPr>
          <p:cNvPr id="1312" name="Google Shape;1312;p115"/>
          <p:cNvSpPr/>
          <p:nvPr/>
        </p:nvSpPr>
        <p:spPr>
          <a:xfrm>
            <a:off x="0" y="6553080"/>
            <a:ext cx="12191760" cy="304560"/>
          </a:xfrm>
          <a:prstGeom prst="rect">
            <a:avLst/>
          </a:prstGeom>
          <a:solidFill>
            <a:srgbClr val="00206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313" name="Google Shape;1313;p115"/>
          <p:cNvPicPr preferRelativeResize="0"/>
          <p:nvPr/>
        </p:nvPicPr>
        <p:blipFill rotWithShape="1">
          <a:blip r:embed="rId3">
            <a:alphaModFix/>
          </a:blip>
          <a:srcRect b="0" l="0" r="0" t="0"/>
          <a:stretch/>
        </p:blipFill>
        <p:spPr>
          <a:xfrm>
            <a:off x="4287600" y="3264840"/>
            <a:ext cx="3616200" cy="3505680"/>
          </a:xfrm>
          <a:prstGeom prst="rect">
            <a:avLst/>
          </a:prstGeom>
          <a:noFill/>
          <a:ln>
            <a:noFill/>
          </a:ln>
        </p:spPr>
      </p:pic>
      <p:sp>
        <p:nvSpPr>
          <p:cNvPr id="1314" name="Google Shape;1314;p115"/>
          <p:cNvSpPr/>
          <p:nvPr/>
        </p:nvSpPr>
        <p:spPr>
          <a:xfrm>
            <a:off x="1251120" y="1528920"/>
            <a:ext cx="9689760" cy="1431000"/>
          </a:xfrm>
          <a:prstGeom prst="rect">
            <a:avLst/>
          </a:prstGeom>
          <a:noFill/>
          <a:ln>
            <a:noFill/>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8800"/>
              <a:buFont typeface="Arial"/>
              <a:buNone/>
            </a:pPr>
            <a:r>
              <a:rPr b="0" i="0" lang="fr-FR" sz="8800" u="none" cap="none" strike="noStrike">
                <a:solidFill>
                  <a:srgbClr val="000000"/>
                </a:solidFill>
                <a:latin typeface="Impact"/>
                <a:ea typeface="Impact"/>
                <a:cs typeface="Impact"/>
                <a:sym typeface="Impact"/>
              </a:rPr>
              <a:t>Lexique</a:t>
            </a:r>
            <a:endParaRPr b="0" i="0" sz="8800" u="none" cap="none" strike="noStrike">
              <a:solidFill>
                <a:schemeClr val="dk1"/>
              </a:solidFill>
              <a:latin typeface="Arial"/>
              <a:ea typeface="Arial"/>
              <a:cs typeface="Arial"/>
              <a:sym typeface="Arial"/>
            </a:endParaRPr>
          </a:p>
        </p:txBody>
      </p:sp>
      <p:sp>
        <p:nvSpPr>
          <p:cNvPr id="1315" name="Google Shape;1315;p115"/>
          <p:cNvSpPr/>
          <p:nvPr/>
        </p:nvSpPr>
        <p:spPr>
          <a:xfrm>
            <a:off x="9983160" y="4336200"/>
            <a:ext cx="565200" cy="5778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3200"/>
              <a:buFont typeface="Arial"/>
              <a:buNone/>
            </a:pPr>
            <a:r>
              <a:rPr b="1" i="0" lang="fr-FR" sz="3200" u="none" cap="none" strike="noStrike">
                <a:solidFill>
                  <a:srgbClr val="FFFFFF"/>
                </a:solidFill>
                <a:latin typeface="Calibri"/>
                <a:ea typeface="Calibri"/>
                <a:cs typeface="Calibri"/>
                <a:sym typeface="Calibri"/>
              </a:rPr>
              <a:t>1</a:t>
            </a:r>
            <a:endParaRPr b="0" i="0" sz="3200" u="none" cap="none" strike="noStrike">
              <a:solidFill>
                <a:schemeClr val="dk1"/>
              </a:solidFill>
              <a:latin typeface="Arial"/>
              <a:ea typeface="Arial"/>
              <a:cs typeface="Arial"/>
              <a:sym typeface="Arial"/>
            </a:endParaRPr>
          </a:p>
        </p:txBody>
      </p:sp>
      <p:cxnSp>
        <p:nvCxnSpPr>
          <p:cNvPr id="1316" name="Google Shape;1316;p115"/>
          <p:cNvCxnSpPr/>
          <p:nvPr/>
        </p:nvCxnSpPr>
        <p:spPr>
          <a:xfrm>
            <a:off x="1250940" y="3238200"/>
            <a:ext cx="9690120" cy="360"/>
          </a:xfrm>
          <a:prstGeom prst="straightConnector1">
            <a:avLst/>
          </a:prstGeom>
          <a:noFill/>
          <a:ln cap="flat" cmpd="sng" w="9525">
            <a:solidFill>
              <a:schemeClr val="dk1"/>
            </a:solidFill>
            <a:prstDash val="solid"/>
            <a:round/>
            <a:headEnd len="sm" w="sm" type="none"/>
            <a:tailEnd len="sm" w="sm" type="none"/>
          </a:ln>
        </p:spPr>
      </p:cxn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0" name="Shape 1320"/>
        <p:cNvGrpSpPr/>
        <p:nvPr/>
      </p:nvGrpSpPr>
      <p:grpSpPr>
        <a:xfrm>
          <a:off x="0" y="0"/>
          <a:ext cx="0" cy="0"/>
          <a:chOff x="0" y="0"/>
          <a:chExt cx="0" cy="0"/>
        </a:xfrm>
      </p:grpSpPr>
      <p:sp>
        <p:nvSpPr>
          <p:cNvPr id="1321" name="Google Shape;1321;p116"/>
          <p:cNvSpPr txBox="1"/>
          <p:nvPr/>
        </p:nvSpPr>
        <p:spPr>
          <a:xfrm>
            <a:off x="1266825" y="1247775"/>
            <a:ext cx="9658350" cy="4708941"/>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000"/>
              <a:buFont typeface="Arial"/>
              <a:buNone/>
            </a:pPr>
            <a:r>
              <a:rPr b="0" i="0" lang="fr-FR" sz="2000" u="none" cap="none" strike="noStrike">
                <a:solidFill>
                  <a:schemeClr val="dk1"/>
                </a:solidFill>
                <a:latin typeface="Calibri"/>
                <a:ea typeface="Calibri"/>
                <a:cs typeface="Calibri"/>
                <a:sym typeface="Calibri"/>
              </a:rPr>
              <a:t>Jaune : Peux être annoncé sur phase arrêté ou dans le jeu courant. Cela indique que le demi d’ouverture demande le ballon et que la ligne arrière est prête. Dans le jeu courant le demi d’ouverture annoncera jaune pour demander le ballon au demi de mêlée après un temps de jeu sur les avants. </a:t>
            </a:r>
            <a:endParaRPr b="0" i="0" sz="2000" u="none" cap="none" strike="noStrike">
              <a:solidFill>
                <a:srgbClr val="00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2000"/>
              <a:buFont typeface="Arial"/>
              <a:buNone/>
            </a:pPr>
            <a:r>
              <a:rPr b="0" i="0" lang="fr-FR" sz="2000" u="none" cap="none" strike="noStrike">
                <a:solidFill>
                  <a:schemeClr val="dk1"/>
                </a:solidFill>
                <a:latin typeface="Calibri"/>
                <a:ea typeface="Calibri"/>
                <a:cs typeface="Calibri"/>
                <a:sym typeface="Calibri"/>
              </a:rPr>
              <a:t>Bleu : Jeu sur les avants. Sur touche cela annonce que nous allons faire un maul sur la touche. </a:t>
            </a:r>
            <a:endParaRPr b="0" i="0" sz="2000" u="none" cap="none" strike="noStrike">
              <a:solidFill>
                <a:srgbClr val="00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2000"/>
              <a:buFont typeface="Arial"/>
              <a:buNone/>
            </a:pPr>
            <a:r>
              <a:rPr b="0" i="0" lang="fr-FR" sz="2000" u="none" cap="none" strike="noStrike">
                <a:solidFill>
                  <a:schemeClr val="dk1"/>
                </a:solidFill>
                <a:latin typeface="Calibri"/>
                <a:ea typeface="Calibri"/>
                <a:cs typeface="Calibri"/>
                <a:sym typeface="Calibri"/>
              </a:rPr>
              <a:t>Dans le jeu courant le demi d’ouverture peut annoncer bleu à son demi de mêlée afin de lui indiquer qu’il souhaite que les avants continuent de travailler. C’est au demi de mêlée de choisir l’annonce appropriée pour jouer avec les avants</a:t>
            </a:r>
            <a:endParaRPr b="0" i="0" sz="2000" u="none" cap="none" strike="noStrike">
              <a:solidFill>
                <a:srgbClr val="00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2000"/>
              <a:buFont typeface="Arial"/>
              <a:buNone/>
            </a:pPr>
            <a:r>
              <a:rPr b="0" i="0" lang="fr-FR" sz="2000" u="none" cap="none" strike="noStrike">
                <a:solidFill>
                  <a:schemeClr val="dk1"/>
                </a:solidFill>
                <a:latin typeface="Calibri"/>
                <a:ea typeface="Calibri"/>
                <a:cs typeface="Calibri"/>
                <a:sym typeface="Calibri"/>
              </a:rPr>
              <a:t>L = Lifteur personne qui soulève en touche</a:t>
            </a:r>
            <a:endParaRPr b="0" i="0" sz="2000" u="none" cap="none" strike="noStrike">
              <a:solidFill>
                <a:srgbClr val="00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2000"/>
              <a:buFont typeface="Arial"/>
              <a:buNone/>
            </a:pPr>
            <a:r>
              <a:rPr b="0" i="0" lang="fr-FR" sz="2000" u="none" cap="none" strike="noStrike">
                <a:solidFill>
                  <a:schemeClr val="dk1"/>
                </a:solidFill>
                <a:latin typeface="Calibri"/>
                <a:ea typeface="Calibri"/>
                <a:cs typeface="Calibri"/>
                <a:sym typeface="Calibri"/>
              </a:rPr>
              <a:t>S = Sauteur c’est la personne qui saute en touche</a:t>
            </a:r>
            <a:endParaRPr b="0" i="0" sz="2000" u="none" cap="none" strike="noStrike">
              <a:solidFill>
                <a:srgbClr val="00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2000"/>
              <a:buFont typeface="Arial"/>
              <a:buNone/>
            </a:pPr>
            <a:r>
              <a:rPr b="0" i="0" lang="fr-FR" sz="2000" u="none" cap="none" strike="noStrike">
                <a:solidFill>
                  <a:schemeClr val="dk1"/>
                </a:solidFill>
                <a:latin typeface="Calibri"/>
                <a:ea typeface="Calibri"/>
                <a:cs typeface="Calibri"/>
                <a:sym typeface="Calibri"/>
              </a:rPr>
              <a:t>F = Feinteur c’est la personne faisant une feinte de saut dans l’alignement en touche</a:t>
            </a:r>
            <a:endParaRPr b="0" i="0" sz="2000" u="none" cap="none" strike="noStrike">
              <a:solidFill>
                <a:srgbClr val="00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6"/>
          <p:cNvSpPr txBox="1"/>
          <p:nvPr/>
        </p:nvSpPr>
        <p:spPr>
          <a:xfrm>
            <a:off x="839880" y="365040"/>
            <a:ext cx="10515240" cy="1325160"/>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rgbClr val="000000"/>
              </a:buClr>
              <a:buSzPts val="4400"/>
              <a:buFont typeface="Arial"/>
              <a:buNone/>
            </a:pPr>
            <a:r>
              <a:rPr b="0" i="0" lang="fr-FR" sz="4400" u="none" cap="none" strike="noStrike">
                <a:solidFill>
                  <a:srgbClr val="000000"/>
                </a:solidFill>
                <a:latin typeface="Impact"/>
                <a:ea typeface="Impact"/>
                <a:cs typeface="Impact"/>
                <a:sym typeface="Impact"/>
              </a:rPr>
              <a:t>Disposition de montée après Australie</a:t>
            </a:r>
            <a:endParaRPr b="0" i="0" sz="4400" u="none" cap="none" strike="noStrike">
              <a:solidFill>
                <a:srgbClr val="000000"/>
              </a:solidFill>
              <a:latin typeface="Calibri"/>
              <a:ea typeface="Calibri"/>
              <a:cs typeface="Calibri"/>
              <a:sym typeface="Calibri"/>
            </a:endParaRPr>
          </a:p>
        </p:txBody>
      </p:sp>
      <p:sp>
        <p:nvSpPr>
          <p:cNvPr id="278" name="Google Shape;278;p6"/>
          <p:cNvSpPr/>
          <p:nvPr/>
        </p:nvSpPr>
        <p:spPr>
          <a:xfrm>
            <a:off x="700560" y="1379160"/>
            <a:ext cx="11025720" cy="5069160"/>
          </a:xfrm>
          <a:prstGeom prst="rect">
            <a:avLst/>
          </a:prstGeom>
          <a:solidFill>
            <a:srgbClr val="C4E0B2"/>
          </a:solidFill>
          <a:ln cap="flat" cmpd="sng" w="25400">
            <a:solidFill>
              <a:srgbClr val="517E3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9" name="Google Shape;279;p6"/>
          <p:cNvSpPr/>
          <p:nvPr/>
        </p:nvSpPr>
        <p:spPr>
          <a:xfrm>
            <a:off x="963360" y="39610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0" name="Google Shape;280;p6"/>
          <p:cNvSpPr/>
          <p:nvPr/>
        </p:nvSpPr>
        <p:spPr>
          <a:xfrm>
            <a:off x="1380600" y="255240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11</a:t>
            </a:r>
            <a:endParaRPr b="0" i="0" sz="1100" u="none" cap="none" strike="noStrike">
              <a:solidFill>
                <a:schemeClr val="dk1"/>
              </a:solidFill>
              <a:latin typeface="Arial"/>
              <a:ea typeface="Arial"/>
              <a:cs typeface="Arial"/>
              <a:sym typeface="Arial"/>
            </a:endParaRPr>
          </a:p>
        </p:txBody>
      </p:sp>
      <p:sp>
        <p:nvSpPr>
          <p:cNvPr id="281" name="Google Shape;281;p6"/>
          <p:cNvSpPr/>
          <p:nvPr/>
        </p:nvSpPr>
        <p:spPr>
          <a:xfrm>
            <a:off x="1544760" y="397584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2" name="Google Shape;282;p6"/>
          <p:cNvSpPr/>
          <p:nvPr/>
        </p:nvSpPr>
        <p:spPr>
          <a:xfrm>
            <a:off x="2256120" y="396144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3" name="Google Shape;283;p6"/>
          <p:cNvSpPr/>
          <p:nvPr/>
        </p:nvSpPr>
        <p:spPr>
          <a:xfrm>
            <a:off x="8782560" y="399600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4" name="Google Shape;284;p6"/>
          <p:cNvSpPr/>
          <p:nvPr/>
        </p:nvSpPr>
        <p:spPr>
          <a:xfrm>
            <a:off x="7780320" y="397584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5" name="Google Shape;285;p6"/>
          <p:cNvSpPr/>
          <p:nvPr/>
        </p:nvSpPr>
        <p:spPr>
          <a:xfrm>
            <a:off x="6777720" y="39610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6" name="Google Shape;286;p6"/>
          <p:cNvSpPr/>
          <p:nvPr/>
        </p:nvSpPr>
        <p:spPr>
          <a:xfrm>
            <a:off x="5933160" y="39610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7" name="Google Shape;287;p6"/>
          <p:cNvSpPr/>
          <p:nvPr/>
        </p:nvSpPr>
        <p:spPr>
          <a:xfrm>
            <a:off x="4856400" y="397584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8" name="Google Shape;288;p6"/>
          <p:cNvSpPr/>
          <p:nvPr/>
        </p:nvSpPr>
        <p:spPr>
          <a:xfrm>
            <a:off x="4086000" y="396612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9" name="Google Shape;289;p6"/>
          <p:cNvSpPr/>
          <p:nvPr/>
        </p:nvSpPr>
        <p:spPr>
          <a:xfrm>
            <a:off x="3216240" y="397584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0" name="Google Shape;290;p6"/>
          <p:cNvSpPr/>
          <p:nvPr/>
        </p:nvSpPr>
        <p:spPr>
          <a:xfrm>
            <a:off x="1807920" y="48232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9</a:t>
            </a:r>
            <a:endParaRPr b="0" i="0" sz="1100" u="none" cap="none" strike="noStrike">
              <a:solidFill>
                <a:schemeClr val="dk1"/>
              </a:solidFill>
              <a:latin typeface="Arial"/>
              <a:ea typeface="Arial"/>
              <a:cs typeface="Arial"/>
              <a:sym typeface="Arial"/>
            </a:endParaRPr>
          </a:p>
        </p:txBody>
      </p:sp>
      <p:sp>
        <p:nvSpPr>
          <p:cNvPr id="291" name="Google Shape;291;p6"/>
          <p:cNvSpPr/>
          <p:nvPr/>
        </p:nvSpPr>
        <p:spPr>
          <a:xfrm>
            <a:off x="1052640" y="591912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15</a:t>
            </a:r>
            <a:endParaRPr b="0" i="0" sz="1100" u="none" cap="none" strike="noStrike">
              <a:solidFill>
                <a:schemeClr val="dk1"/>
              </a:solidFill>
              <a:latin typeface="Arial"/>
              <a:ea typeface="Arial"/>
              <a:cs typeface="Arial"/>
              <a:sym typeface="Arial"/>
            </a:endParaRPr>
          </a:p>
        </p:txBody>
      </p:sp>
      <p:sp>
        <p:nvSpPr>
          <p:cNvPr id="292" name="Google Shape;292;p6"/>
          <p:cNvSpPr/>
          <p:nvPr/>
        </p:nvSpPr>
        <p:spPr>
          <a:xfrm>
            <a:off x="5641920" y="586332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8</a:t>
            </a:r>
            <a:endParaRPr b="0" i="0" sz="1100" u="none" cap="none" strike="noStrike">
              <a:solidFill>
                <a:schemeClr val="dk1"/>
              </a:solidFill>
              <a:latin typeface="Arial"/>
              <a:ea typeface="Arial"/>
              <a:cs typeface="Arial"/>
              <a:sym typeface="Arial"/>
            </a:endParaRPr>
          </a:p>
        </p:txBody>
      </p:sp>
      <p:sp>
        <p:nvSpPr>
          <p:cNvPr id="293" name="Google Shape;293;p6"/>
          <p:cNvSpPr/>
          <p:nvPr/>
        </p:nvSpPr>
        <p:spPr>
          <a:xfrm>
            <a:off x="10308240" y="595152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14</a:t>
            </a:r>
            <a:endParaRPr b="0" i="0" sz="1100" u="none" cap="none" strike="noStrike">
              <a:solidFill>
                <a:schemeClr val="dk1"/>
              </a:solidFill>
              <a:latin typeface="Arial"/>
              <a:ea typeface="Arial"/>
              <a:cs typeface="Arial"/>
              <a:sym typeface="Arial"/>
            </a:endParaRPr>
          </a:p>
        </p:txBody>
      </p:sp>
      <p:cxnSp>
        <p:nvCxnSpPr>
          <p:cNvPr id="294" name="Google Shape;294;p6"/>
          <p:cNvCxnSpPr/>
          <p:nvPr/>
        </p:nvCxnSpPr>
        <p:spPr>
          <a:xfrm>
            <a:off x="839520" y="1379160"/>
            <a:ext cx="360" cy="5233320"/>
          </a:xfrm>
          <a:prstGeom prst="straightConnector1">
            <a:avLst/>
          </a:prstGeom>
          <a:noFill/>
          <a:ln cap="flat" cmpd="sng" w="28425">
            <a:solidFill>
              <a:schemeClr val="lt1"/>
            </a:solidFill>
            <a:prstDash val="solid"/>
            <a:round/>
            <a:headEnd len="sm" w="sm" type="none"/>
            <a:tailEnd len="sm" w="sm" type="none"/>
          </a:ln>
        </p:spPr>
      </p:cxnSp>
      <p:cxnSp>
        <p:nvCxnSpPr>
          <p:cNvPr id="295" name="Google Shape;295;p6"/>
          <p:cNvCxnSpPr/>
          <p:nvPr/>
        </p:nvCxnSpPr>
        <p:spPr>
          <a:xfrm>
            <a:off x="11516760" y="1350000"/>
            <a:ext cx="360" cy="5069520"/>
          </a:xfrm>
          <a:prstGeom prst="straightConnector1">
            <a:avLst/>
          </a:prstGeom>
          <a:noFill/>
          <a:ln cap="flat" cmpd="sng" w="28425">
            <a:solidFill>
              <a:schemeClr val="lt1"/>
            </a:solidFill>
            <a:prstDash val="solid"/>
            <a:round/>
            <a:headEnd len="sm" w="sm" type="none"/>
            <a:tailEnd len="sm" w="sm" type="none"/>
          </a:ln>
        </p:spPr>
      </p:cxnSp>
      <p:pic>
        <p:nvPicPr>
          <p:cNvPr id="296" name="Google Shape;296;p6"/>
          <p:cNvPicPr preferRelativeResize="0"/>
          <p:nvPr/>
        </p:nvPicPr>
        <p:blipFill rotWithShape="1">
          <a:blip r:embed="rId3">
            <a:alphaModFix/>
          </a:blip>
          <a:srcRect b="0" l="0" r="0" t="0"/>
          <a:stretch/>
        </p:blipFill>
        <p:spPr>
          <a:xfrm>
            <a:off x="29160" y="91440"/>
            <a:ext cx="1275480" cy="12366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7"/>
          <p:cNvSpPr txBox="1"/>
          <p:nvPr/>
        </p:nvSpPr>
        <p:spPr>
          <a:xfrm>
            <a:off x="839880" y="365040"/>
            <a:ext cx="10515240" cy="1325160"/>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rgbClr val="000000"/>
              </a:buClr>
              <a:buSzPts val="4400"/>
              <a:buFont typeface="Arial"/>
              <a:buNone/>
            </a:pPr>
            <a:r>
              <a:rPr b="1" i="0" lang="fr-FR" sz="4400" u="none" cap="none" strike="noStrike">
                <a:solidFill>
                  <a:srgbClr val="000000"/>
                </a:solidFill>
                <a:latin typeface="Impact"/>
                <a:ea typeface="Impact"/>
                <a:cs typeface="Impact"/>
                <a:sym typeface="Impact"/>
              </a:rPr>
              <a:t>MERGUEZ</a:t>
            </a:r>
            <a:endParaRPr b="0" i="0" sz="4400" u="none" cap="none" strike="noStrike">
              <a:solidFill>
                <a:srgbClr val="000000"/>
              </a:solidFill>
              <a:latin typeface="Calibri"/>
              <a:ea typeface="Calibri"/>
              <a:cs typeface="Calibri"/>
              <a:sym typeface="Calibri"/>
            </a:endParaRPr>
          </a:p>
        </p:txBody>
      </p:sp>
      <p:sp>
        <p:nvSpPr>
          <p:cNvPr id="302" name="Google Shape;302;p7"/>
          <p:cNvSpPr txBox="1"/>
          <p:nvPr/>
        </p:nvSpPr>
        <p:spPr>
          <a:xfrm>
            <a:off x="836640" y="1690560"/>
            <a:ext cx="5157360" cy="449856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sp>
        <p:nvSpPr>
          <p:cNvPr id="303" name="Google Shape;303;p7"/>
          <p:cNvSpPr txBox="1"/>
          <p:nvPr/>
        </p:nvSpPr>
        <p:spPr>
          <a:xfrm>
            <a:off x="6172200" y="1690560"/>
            <a:ext cx="5182920" cy="4498560"/>
          </a:xfrm>
          <a:prstGeom prst="rect">
            <a:avLst/>
          </a:prstGeom>
          <a:noFill/>
          <a:ln>
            <a:noFill/>
          </a:ln>
        </p:spPr>
        <p:txBody>
          <a:bodyPr anchorCtr="0" anchor="t" bIns="45700" lIns="91425" spcFirstLastPara="1" rIns="91425" wrap="square" tIns="45700">
            <a:normAutofit/>
          </a:bodyPr>
          <a:lstStyle/>
          <a:p>
            <a:pPr indent="-228240" lvl="0" marL="228600" marR="0" rtl="0" algn="just">
              <a:lnSpc>
                <a:spcPct val="90000"/>
              </a:lnSpc>
              <a:spcBef>
                <a:spcPts val="0"/>
              </a:spcBef>
              <a:spcAft>
                <a:spcPts val="0"/>
              </a:spcAft>
              <a:buClr>
                <a:srgbClr val="000000"/>
              </a:buClr>
              <a:buSzPts val="1400"/>
              <a:buFont typeface="Arial"/>
              <a:buChar char="•"/>
            </a:pPr>
            <a:r>
              <a:rPr b="0" i="0" lang="fr-FR" sz="1500" u="none" cap="none" strike="noStrike">
                <a:solidFill>
                  <a:srgbClr val="000000"/>
                </a:solidFill>
                <a:latin typeface="Calibri"/>
                <a:ea typeface="Calibri"/>
                <a:cs typeface="Calibri"/>
                <a:sym typeface="Calibri"/>
              </a:rPr>
              <a:t>Lorsque que le 10 annonce « MERGUEZ », le relayeur lui donne le ballon. </a:t>
            </a:r>
            <a:endParaRPr b="0" i="0" sz="1500" u="none" cap="none" strike="noStrike">
              <a:solidFill>
                <a:srgbClr val="000000"/>
              </a:solidFill>
              <a:latin typeface="Arial"/>
              <a:ea typeface="Arial"/>
              <a:cs typeface="Arial"/>
              <a:sym typeface="Arial"/>
            </a:endParaRPr>
          </a:p>
          <a:p>
            <a:pPr indent="-228240" lvl="0" marL="228600" marR="0" rtl="0" algn="just">
              <a:lnSpc>
                <a:spcPct val="90000"/>
              </a:lnSpc>
              <a:spcBef>
                <a:spcPts val="1001"/>
              </a:spcBef>
              <a:spcAft>
                <a:spcPts val="0"/>
              </a:spcAft>
              <a:buClr>
                <a:srgbClr val="000000"/>
              </a:buClr>
              <a:buSzPts val="1400"/>
              <a:buFont typeface="Arial"/>
              <a:buChar char="•"/>
            </a:pPr>
            <a:r>
              <a:rPr b="0" i="0" lang="fr-FR" sz="1500" u="none" cap="none" strike="noStrike">
                <a:solidFill>
                  <a:srgbClr val="000000"/>
                </a:solidFill>
                <a:latin typeface="Calibri"/>
                <a:ea typeface="Calibri"/>
                <a:cs typeface="Calibri"/>
                <a:sym typeface="Calibri"/>
              </a:rPr>
              <a:t>Le 10 joue alors un jeu au pied juste derrière la ligne de ¾. Le but est de mettre la pression et de jouer la récupération du ballon.</a:t>
            </a:r>
            <a:endParaRPr b="0" i="0" sz="1500" u="none" cap="none" strike="noStrike">
              <a:solidFill>
                <a:srgbClr val="000000"/>
              </a:solidFill>
              <a:latin typeface="Arial"/>
              <a:ea typeface="Arial"/>
              <a:cs typeface="Arial"/>
              <a:sym typeface="Arial"/>
            </a:endParaRPr>
          </a:p>
          <a:p>
            <a:pPr indent="-228240" lvl="0" marL="228600" marR="0" rtl="0" algn="just">
              <a:lnSpc>
                <a:spcPct val="90000"/>
              </a:lnSpc>
              <a:spcBef>
                <a:spcPts val="1001"/>
              </a:spcBef>
              <a:spcAft>
                <a:spcPts val="0"/>
              </a:spcAft>
              <a:buClr>
                <a:srgbClr val="000000"/>
              </a:buClr>
              <a:buSzPts val="1400"/>
              <a:buFont typeface="Arial"/>
              <a:buChar char="•"/>
            </a:pPr>
            <a:r>
              <a:rPr b="0" i="0" lang="fr-FR" sz="1500" u="none" cap="none" strike="noStrike">
                <a:solidFill>
                  <a:srgbClr val="000000"/>
                </a:solidFill>
                <a:latin typeface="Calibri"/>
                <a:ea typeface="Calibri"/>
                <a:cs typeface="Calibri"/>
                <a:sym typeface="Calibri"/>
              </a:rPr>
              <a:t>Les ¾ montent rapide et agressive. Le but est de récupérer le ballon le plus rapidement possible. </a:t>
            </a:r>
            <a:endParaRPr b="0" i="0" sz="1500" u="none" cap="none" strike="noStrike">
              <a:solidFill>
                <a:srgbClr val="000000"/>
              </a:solidFill>
              <a:latin typeface="Arial"/>
              <a:ea typeface="Arial"/>
              <a:cs typeface="Arial"/>
              <a:sym typeface="Arial"/>
            </a:endParaRPr>
          </a:p>
        </p:txBody>
      </p:sp>
      <p:sp>
        <p:nvSpPr>
          <p:cNvPr id="304" name="Google Shape;304;p7"/>
          <p:cNvSpPr/>
          <p:nvPr/>
        </p:nvSpPr>
        <p:spPr>
          <a:xfrm>
            <a:off x="2025360" y="434736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10</a:t>
            </a:r>
            <a:endParaRPr b="0" i="0" sz="1100" u="none" cap="none" strike="noStrike">
              <a:solidFill>
                <a:schemeClr val="dk1"/>
              </a:solidFill>
              <a:latin typeface="Arial"/>
              <a:ea typeface="Arial"/>
              <a:cs typeface="Arial"/>
              <a:sym typeface="Arial"/>
            </a:endParaRPr>
          </a:p>
        </p:txBody>
      </p:sp>
      <p:sp>
        <p:nvSpPr>
          <p:cNvPr id="305" name="Google Shape;305;p7"/>
          <p:cNvSpPr/>
          <p:nvPr/>
        </p:nvSpPr>
        <p:spPr>
          <a:xfrm>
            <a:off x="3019320" y="48466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12</a:t>
            </a:r>
            <a:endParaRPr b="0" i="0" sz="1100" u="none" cap="none" strike="noStrike">
              <a:solidFill>
                <a:schemeClr val="dk1"/>
              </a:solidFill>
              <a:latin typeface="Arial"/>
              <a:ea typeface="Arial"/>
              <a:cs typeface="Arial"/>
              <a:sym typeface="Arial"/>
            </a:endParaRPr>
          </a:p>
        </p:txBody>
      </p:sp>
      <p:sp>
        <p:nvSpPr>
          <p:cNvPr id="306" name="Google Shape;306;p7"/>
          <p:cNvSpPr/>
          <p:nvPr/>
        </p:nvSpPr>
        <p:spPr>
          <a:xfrm>
            <a:off x="3849840" y="484668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13</a:t>
            </a:r>
            <a:endParaRPr b="0" i="0" sz="1100" u="none" cap="none" strike="noStrike">
              <a:solidFill>
                <a:schemeClr val="dk1"/>
              </a:solidFill>
              <a:latin typeface="Arial"/>
              <a:ea typeface="Arial"/>
              <a:cs typeface="Arial"/>
              <a:sym typeface="Arial"/>
            </a:endParaRPr>
          </a:p>
        </p:txBody>
      </p:sp>
      <p:sp>
        <p:nvSpPr>
          <p:cNvPr id="307" name="Google Shape;307;p7"/>
          <p:cNvSpPr/>
          <p:nvPr/>
        </p:nvSpPr>
        <p:spPr>
          <a:xfrm>
            <a:off x="4799880" y="483624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14</a:t>
            </a:r>
            <a:endParaRPr b="0" i="0" sz="1100" u="none" cap="none" strike="noStrike">
              <a:solidFill>
                <a:schemeClr val="dk1"/>
              </a:solidFill>
              <a:latin typeface="Arial"/>
              <a:ea typeface="Arial"/>
              <a:cs typeface="Arial"/>
              <a:sym typeface="Arial"/>
            </a:endParaRPr>
          </a:p>
        </p:txBody>
      </p:sp>
      <p:sp>
        <p:nvSpPr>
          <p:cNvPr id="308" name="Google Shape;308;p7"/>
          <p:cNvSpPr/>
          <p:nvPr/>
        </p:nvSpPr>
        <p:spPr>
          <a:xfrm>
            <a:off x="2097000" y="3553920"/>
            <a:ext cx="315720" cy="28260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9" name="Google Shape;309;p7"/>
          <p:cNvSpPr/>
          <p:nvPr/>
        </p:nvSpPr>
        <p:spPr>
          <a:xfrm>
            <a:off x="2861280" y="3553920"/>
            <a:ext cx="315720" cy="28260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0" name="Google Shape;310;p7"/>
          <p:cNvSpPr/>
          <p:nvPr/>
        </p:nvSpPr>
        <p:spPr>
          <a:xfrm>
            <a:off x="3663720" y="3553920"/>
            <a:ext cx="315720" cy="28260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1" name="Google Shape;311;p7"/>
          <p:cNvSpPr/>
          <p:nvPr/>
        </p:nvSpPr>
        <p:spPr>
          <a:xfrm>
            <a:off x="4546080" y="3553920"/>
            <a:ext cx="315720" cy="282600"/>
          </a:xfrm>
          <a:prstGeom prst="ellipse">
            <a:avLst/>
          </a:prstGeom>
          <a:solidFill>
            <a:srgbClr val="FFD966"/>
          </a:solidFill>
          <a:ln cap="flat" cmpd="sng" w="25400">
            <a:solidFill>
              <a:srgbClr val="31538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2" name="Google Shape;312;p7"/>
          <p:cNvSpPr/>
          <p:nvPr/>
        </p:nvSpPr>
        <p:spPr>
          <a:xfrm>
            <a:off x="2333160" y="4288680"/>
            <a:ext cx="275760" cy="117360"/>
          </a:xfrm>
          <a:prstGeom prst="ellipse">
            <a:avLst/>
          </a:prstGeom>
          <a:solidFill>
            <a:schemeClr val="lt1"/>
          </a:solidFill>
          <a:ln cap="flat" cmpd="sng" w="254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3" name="Google Shape;313;p7"/>
          <p:cNvSpPr/>
          <p:nvPr/>
        </p:nvSpPr>
        <p:spPr>
          <a:xfrm flipH="1" rot="10800000">
            <a:off x="2460600" y="3275280"/>
            <a:ext cx="594720" cy="943200"/>
          </a:xfrm>
          <a:custGeom>
            <a:rect b="b" l="l" r="r" t="t"/>
            <a:pathLst>
              <a:path extrusionOk="0" h="21600" w="21600">
                <a:moveTo>
                  <a:pt x="0" y="0"/>
                </a:moveTo>
                <a:lnTo>
                  <a:pt x="21600" y="21600"/>
                </a:lnTo>
              </a:path>
            </a:pathLst>
          </a:custGeom>
          <a:noFill/>
          <a:ln cap="flat" cmpd="sng" w="9525">
            <a:solidFill>
              <a:srgbClr val="FF0000"/>
            </a:solidFill>
            <a:prstDash val="solid"/>
            <a:round/>
            <a:headEnd len="sm" w="sm" type="none"/>
            <a:tailEnd len="med" w="med" type="triangle"/>
          </a:ln>
        </p:spPr>
      </p:sp>
      <p:sp>
        <p:nvSpPr>
          <p:cNvPr id="314" name="Google Shape;314;p7"/>
          <p:cNvSpPr/>
          <p:nvPr/>
        </p:nvSpPr>
        <p:spPr>
          <a:xfrm>
            <a:off x="1432800" y="4948200"/>
            <a:ext cx="495000" cy="437760"/>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rgbClr val="FFFFFF"/>
                </a:solidFill>
                <a:latin typeface="Calibri"/>
                <a:ea typeface="Calibri"/>
                <a:cs typeface="Calibri"/>
                <a:sym typeface="Calibri"/>
              </a:rPr>
              <a:t>14</a:t>
            </a:r>
            <a:endParaRPr b="0" i="0" sz="1100" u="none" cap="none" strike="noStrike">
              <a:solidFill>
                <a:schemeClr val="dk1"/>
              </a:solidFill>
              <a:latin typeface="Arial"/>
              <a:ea typeface="Arial"/>
              <a:cs typeface="Arial"/>
              <a:sym typeface="Arial"/>
            </a:endParaRPr>
          </a:p>
        </p:txBody>
      </p:sp>
      <p:cxnSp>
        <p:nvCxnSpPr>
          <p:cNvPr id="315" name="Google Shape;315;p7"/>
          <p:cNvCxnSpPr/>
          <p:nvPr/>
        </p:nvCxnSpPr>
        <p:spPr>
          <a:xfrm>
            <a:off x="839520" y="1379160"/>
            <a:ext cx="360" cy="5233320"/>
          </a:xfrm>
          <a:prstGeom prst="straightConnector1">
            <a:avLst/>
          </a:prstGeom>
          <a:noFill/>
          <a:ln cap="flat" cmpd="sng" w="28425">
            <a:solidFill>
              <a:schemeClr val="lt1"/>
            </a:solidFill>
            <a:prstDash val="solid"/>
            <a:round/>
            <a:headEnd len="sm" w="sm" type="none"/>
            <a:tailEnd len="sm" w="sm" type="none"/>
          </a:ln>
        </p:spPr>
      </p:cxnSp>
      <p:cxnSp>
        <p:nvCxnSpPr>
          <p:cNvPr id="316" name="Google Shape;316;p7"/>
          <p:cNvCxnSpPr/>
          <p:nvPr/>
        </p:nvCxnSpPr>
        <p:spPr>
          <a:xfrm>
            <a:off x="5733720" y="1479600"/>
            <a:ext cx="360" cy="5233320"/>
          </a:xfrm>
          <a:prstGeom prst="straightConnector1">
            <a:avLst/>
          </a:prstGeom>
          <a:noFill/>
          <a:ln cap="flat" cmpd="sng" w="28425">
            <a:solidFill>
              <a:schemeClr val="lt1"/>
            </a:solidFill>
            <a:prstDash val="solid"/>
            <a:round/>
            <a:headEnd len="sm" w="sm" type="none"/>
            <a:tailEnd len="sm" w="sm" type="none"/>
          </a:ln>
        </p:spPr>
      </p:cxnSp>
      <p:pic>
        <p:nvPicPr>
          <p:cNvPr id="317" name="Google Shape;317;p7"/>
          <p:cNvPicPr preferRelativeResize="0"/>
          <p:nvPr/>
        </p:nvPicPr>
        <p:blipFill rotWithShape="1">
          <a:blip r:embed="rId3">
            <a:alphaModFix/>
          </a:blip>
          <a:srcRect b="0" l="0" r="0" t="0"/>
          <a:stretch/>
        </p:blipFill>
        <p:spPr>
          <a:xfrm>
            <a:off x="29160" y="91440"/>
            <a:ext cx="1275480" cy="12366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8"/>
          <p:cNvSpPr txBox="1"/>
          <p:nvPr>
            <p:ph idx="1" type="subTitle"/>
          </p:nvPr>
        </p:nvSpPr>
        <p:spPr>
          <a:xfrm>
            <a:off x="609600" y="1183628"/>
            <a:ext cx="10972800" cy="1376362"/>
          </a:xfrm>
          <a:prstGeom prst="rect">
            <a:avLst/>
          </a:prstGeom>
          <a:noFill/>
          <a:ln>
            <a:noFill/>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8800"/>
              <a:buFont typeface="Impact"/>
              <a:buNone/>
            </a:pPr>
            <a:r>
              <a:rPr b="0" i="0" lang="fr-FR" sz="8800" u="none" cap="none" strike="noStrike">
                <a:solidFill>
                  <a:srgbClr val="000000"/>
                </a:solidFill>
                <a:latin typeface="Impact"/>
                <a:ea typeface="Impact"/>
                <a:cs typeface="Impact"/>
                <a:sym typeface="Impact"/>
              </a:rPr>
              <a:t>Combinaisons Touche</a:t>
            </a:r>
            <a:endParaRPr b="0" i="0" sz="8800" u="none" cap="none" strike="noStrike">
              <a:solidFill>
                <a:schemeClr val="dk1"/>
              </a:solidFill>
              <a:latin typeface="Arial"/>
              <a:ea typeface="Arial"/>
              <a:cs typeface="Arial"/>
              <a:sym typeface="Arial"/>
            </a:endParaRPr>
          </a:p>
        </p:txBody>
      </p:sp>
      <p:cxnSp>
        <p:nvCxnSpPr>
          <p:cNvPr id="323" name="Google Shape;323;p8"/>
          <p:cNvCxnSpPr/>
          <p:nvPr/>
        </p:nvCxnSpPr>
        <p:spPr>
          <a:xfrm>
            <a:off x="1250940" y="2645414"/>
            <a:ext cx="9690120" cy="360"/>
          </a:xfrm>
          <a:prstGeom prst="straightConnector1">
            <a:avLst/>
          </a:prstGeom>
          <a:noFill/>
          <a:ln cap="flat" cmpd="sng" w="9525">
            <a:solidFill>
              <a:schemeClr val="dk1"/>
            </a:solidFill>
            <a:prstDash val="solid"/>
            <a:round/>
            <a:headEnd len="sm" w="sm" type="none"/>
            <a:tailEnd len="sm" w="sm" type="none"/>
          </a:ln>
        </p:spPr>
      </p:cxnSp>
      <p:pic>
        <p:nvPicPr>
          <p:cNvPr id="324" name="Google Shape;324;p8"/>
          <p:cNvPicPr preferRelativeResize="0"/>
          <p:nvPr/>
        </p:nvPicPr>
        <p:blipFill rotWithShape="1">
          <a:blip r:embed="rId3">
            <a:alphaModFix/>
          </a:blip>
          <a:srcRect b="0" l="0" r="0" t="0"/>
          <a:stretch/>
        </p:blipFill>
        <p:spPr>
          <a:xfrm>
            <a:off x="4287900" y="2559990"/>
            <a:ext cx="3616200" cy="3505680"/>
          </a:xfrm>
          <a:prstGeom prst="rect">
            <a:avLst/>
          </a:prstGeom>
          <a:noFill/>
          <a:ln>
            <a:noFill/>
          </a:ln>
        </p:spPr>
      </p:pic>
      <p:sp>
        <p:nvSpPr>
          <p:cNvPr id="325" name="Google Shape;325;p8"/>
          <p:cNvSpPr/>
          <p:nvPr/>
        </p:nvSpPr>
        <p:spPr>
          <a:xfrm>
            <a:off x="0" y="6553080"/>
            <a:ext cx="12191760" cy="304560"/>
          </a:xfrm>
          <a:prstGeom prst="rect">
            <a:avLst/>
          </a:prstGeom>
          <a:solidFill>
            <a:srgbClr val="00206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9"/>
          <p:cNvSpPr txBox="1"/>
          <p:nvPr>
            <p:ph idx="1" type="subTitle"/>
          </p:nvPr>
        </p:nvSpPr>
        <p:spPr>
          <a:xfrm>
            <a:off x="609780" y="668880"/>
            <a:ext cx="10972440" cy="567180"/>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chemeClr val="dk1"/>
              </a:buClr>
              <a:buSzPts val="4400"/>
              <a:buFont typeface="Impact"/>
              <a:buNone/>
            </a:pPr>
            <a:r>
              <a:rPr b="1" i="0" lang="fr-FR" sz="4400" u="none" cap="none" strike="noStrike">
                <a:solidFill>
                  <a:schemeClr val="dk1"/>
                </a:solidFill>
                <a:latin typeface="Impact"/>
                <a:ea typeface="Impact"/>
                <a:cs typeface="Impact"/>
                <a:sym typeface="Impact"/>
              </a:rPr>
              <a:t>1/2/3 AGEN Jaune ou Bleu</a:t>
            </a:r>
            <a:endParaRPr/>
          </a:p>
        </p:txBody>
      </p:sp>
      <p:sp>
        <p:nvSpPr>
          <p:cNvPr id="331" name="Google Shape;331;p9"/>
          <p:cNvSpPr txBox="1"/>
          <p:nvPr/>
        </p:nvSpPr>
        <p:spPr>
          <a:xfrm>
            <a:off x="714240" y="1690560"/>
            <a:ext cx="5157360" cy="4498560"/>
          </a:xfrm>
          <a:prstGeom prst="rect">
            <a:avLst/>
          </a:prstGeom>
          <a:solidFill>
            <a:srgbClr val="A9D18E"/>
          </a:solidFill>
          <a:ln cap="flat" cmpd="sng" w="12600">
            <a:solidFill>
              <a:srgbClr val="527F34"/>
            </a:solidFill>
            <a:prstDash val="solid"/>
            <a:miter lim="8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0" i="0" lang="fr-FR" sz="2800" u="none" cap="none" strike="noStrike">
                <a:solidFill>
                  <a:srgbClr val="FFFFFF"/>
                </a:solidFill>
                <a:latin typeface="Calibri"/>
                <a:ea typeface="Calibri"/>
                <a:cs typeface="Calibri"/>
                <a:sym typeface="Calibri"/>
              </a:rPr>
              <a:t> </a:t>
            </a:r>
            <a:endParaRPr b="0" i="0" sz="2800" u="none" cap="none" strike="noStrike">
              <a:solidFill>
                <a:srgbClr val="000000"/>
              </a:solidFill>
              <a:latin typeface="Calibri"/>
              <a:ea typeface="Calibri"/>
              <a:cs typeface="Calibri"/>
              <a:sym typeface="Calibri"/>
            </a:endParaRPr>
          </a:p>
        </p:txBody>
      </p:sp>
      <p:cxnSp>
        <p:nvCxnSpPr>
          <p:cNvPr id="332" name="Google Shape;332;p9"/>
          <p:cNvCxnSpPr/>
          <p:nvPr/>
        </p:nvCxnSpPr>
        <p:spPr>
          <a:xfrm flipH="1">
            <a:off x="1043709" y="1680840"/>
            <a:ext cx="7850" cy="4498287"/>
          </a:xfrm>
          <a:prstGeom prst="straightConnector1">
            <a:avLst/>
          </a:prstGeom>
          <a:noFill/>
          <a:ln cap="flat" cmpd="sng" w="28425">
            <a:solidFill>
              <a:schemeClr val="lt1"/>
            </a:solidFill>
            <a:prstDash val="solid"/>
            <a:round/>
            <a:headEnd len="sm" w="sm" type="none"/>
            <a:tailEnd len="sm" w="sm" type="none"/>
          </a:ln>
        </p:spPr>
      </p:cxnSp>
      <p:sp>
        <p:nvSpPr>
          <p:cNvPr id="333" name="Google Shape;333;p9"/>
          <p:cNvSpPr/>
          <p:nvPr/>
        </p:nvSpPr>
        <p:spPr>
          <a:xfrm>
            <a:off x="1848653" y="2895596"/>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L</a:t>
            </a:r>
            <a:endParaRPr b="0" i="0" sz="1400" u="none" cap="none" strike="noStrike">
              <a:solidFill>
                <a:srgbClr val="000000"/>
              </a:solidFill>
              <a:latin typeface="Arial"/>
              <a:ea typeface="Arial"/>
              <a:cs typeface="Arial"/>
              <a:sym typeface="Arial"/>
            </a:endParaRPr>
          </a:p>
        </p:txBody>
      </p:sp>
      <p:sp>
        <p:nvSpPr>
          <p:cNvPr id="334" name="Google Shape;334;p9"/>
          <p:cNvSpPr/>
          <p:nvPr/>
        </p:nvSpPr>
        <p:spPr>
          <a:xfrm>
            <a:off x="2265358" y="2895598"/>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S</a:t>
            </a:r>
            <a:endParaRPr b="0" i="0" sz="1400" u="none" cap="none" strike="noStrike">
              <a:solidFill>
                <a:srgbClr val="000000"/>
              </a:solidFill>
              <a:latin typeface="Arial"/>
              <a:ea typeface="Arial"/>
              <a:cs typeface="Arial"/>
              <a:sym typeface="Arial"/>
            </a:endParaRPr>
          </a:p>
        </p:txBody>
      </p:sp>
      <p:sp>
        <p:nvSpPr>
          <p:cNvPr id="335" name="Google Shape;335;p9"/>
          <p:cNvSpPr/>
          <p:nvPr/>
        </p:nvSpPr>
        <p:spPr>
          <a:xfrm>
            <a:off x="2715060" y="2895598"/>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dk1"/>
                </a:solidFill>
                <a:latin typeface="Arial"/>
                <a:ea typeface="Arial"/>
                <a:cs typeface="Arial"/>
                <a:sym typeface="Arial"/>
              </a:rPr>
              <a:t>L</a:t>
            </a:r>
            <a:endParaRPr b="0" i="0" sz="1400" u="none" cap="none" strike="noStrike">
              <a:solidFill>
                <a:srgbClr val="000000"/>
              </a:solidFill>
              <a:latin typeface="Arial"/>
              <a:ea typeface="Arial"/>
              <a:cs typeface="Arial"/>
              <a:sym typeface="Arial"/>
            </a:endParaRPr>
          </a:p>
        </p:txBody>
      </p:sp>
      <p:sp>
        <p:nvSpPr>
          <p:cNvPr id="336" name="Google Shape;336;p9"/>
          <p:cNvSpPr/>
          <p:nvPr/>
        </p:nvSpPr>
        <p:spPr>
          <a:xfrm>
            <a:off x="3130698" y="2895598"/>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337" name="Google Shape;337;p9"/>
          <p:cNvSpPr/>
          <p:nvPr/>
        </p:nvSpPr>
        <p:spPr>
          <a:xfrm>
            <a:off x="3572767" y="2895598"/>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338" name="Google Shape;338;p9"/>
          <p:cNvSpPr/>
          <p:nvPr/>
        </p:nvSpPr>
        <p:spPr>
          <a:xfrm>
            <a:off x="4025990" y="2895598"/>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339" name="Google Shape;339;p9"/>
          <p:cNvSpPr/>
          <p:nvPr/>
        </p:nvSpPr>
        <p:spPr>
          <a:xfrm>
            <a:off x="4490412" y="2899792"/>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340" name="Google Shape;340;p9"/>
          <p:cNvSpPr/>
          <p:nvPr/>
        </p:nvSpPr>
        <p:spPr>
          <a:xfrm>
            <a:off x="706977" y="2600871"/>
            <a:ext cx="307194" cy="294725"/>
          </a:xfrm>
          <a:prstGeom prst="heptagon">
            <a:avLst>
              <a:gd fmla="val 102572" name="hf"/>
              <a:gd fmla="val 105210" name="vf"/>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100"/>
              <a:buFont typeface="Arial"/>
              <a:buNone/>
            </a:pPr>
            <a:r>
              <a:rPr b="0" i="0" lang="fr-FR" sz="1100" u="none" cap="none" strike="noStrike">
                <a:solidFill>
                  <a:schemeClr val="lt1"/>
                </a:solidFill>
                <a:latin typeface="Arial"/>
                <a:ea typeface="Arial"/>
                <a:cs typeface="Arial"/>
                <a:sym typeface="Arial"/>
              </a:rPr>
              <a:t>2</a:t>
            </a:r>
            <a:endParaRPr b="0" i="0" sz="1400" u="none" cap="none" strike="noStrike">
              <a:solidFill>
                <a:srgbClr val="000000"/>
              </a:solidFill>
              <a:latin typeface="Arial"/>
              <a:ea typeface="Arial"/>
              <a:cs typeface="Arial"/>
              <a:sym typeface="Arial"/>
            </a:endParaRPr>
          </a:p>
        </p:txBody>
      </p:sp>
      <p:sp>
        <p:nvSpPr>
          <p:cNvPr id="341" name="Google Shape;341;p9"/>
          <p:cNvSpPr/>
          <p:nvPr/>
        </p:nvSpPr>
        <p:spPr>
          <a:xfrm rot="10800000">
            <a:off x="1883249" y="3281700"/>
            <a:ext cx="1157400" cy="294600"/>
          </a:xfrm>
          <a:prstGeom prst="rightArrow">
            <a:avLst>
              <a:gd fmla="val 50000" name="adj1"/>
              <a:gd fmla="val 50000" name="adj2"/>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342" name="Google Shape;342;p9"/>
          <p:cNvSpPr txBox="1"/>
          <p:nvPr/>
        </p:nvSpPr>
        <p:spPr>
          <a:xfrm>
            <a:off x="6320402" y="1810296"/>
            <a:ext cx="4655925" cy="1938952"/>
          </a:xfrm>
          <a:prstGeom prst="rect">
            <a:avLst/>
          </a:prstGeom>
          <a:noFill/>
          <a:ln>
            <a:noFill/>
          </a:ln>
        </p:spPr>
        <p:txBody>
          <a:bodyPr anchorCtr="0" anchor="t" bIns="45700" lIns="91425" spcFirstLastPara="1" rIns="91425" wrap="square" tIns="45700">
            <a:spAutoFit/>
          </a:bodyPr>
          <a:lstStyle/>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Le ballon est pour la première sauteuse, qui doit avancer pour se démarquer. Il suffit d’avancer de deux pas pour se démarquer.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On ajoutera « </a:t>
            </a:r>
            <a:r>
              <a:rPr b="1" i="0" lang="fr-FR" sz="1500" u="none" cap="none" strike="noStrike">
                <a:solidFill>
                  <a:schemeClr val="dk1"/>
                </a:solidFill>
                <a:latin typeface="Calibri"/>
                <a:ea typeface="Calibri"/>
                <a:cs typeface="Calibri"/>
                <a:sym typeface="Calibri"/>
              </a:rPr>
              <a:t>BLEU</a:t>
            </a:r>
            <a:r>
              <a:rPr b="0" i="0" lang="fr-FR" sz="1500" u="none" cap="none" strike="noStrike">
                <a:solidFill>
                  <a:schemeClr val="dk1"/>
                </a:solidFill>
                <a:latin typeface="Calibri"/>
                <a:ea typeface="Calibri"/>
                <a:cs typeface="Calibri"/>
                <a:sym typeface="Calibri"/>
              </a:rPr>
              <a:t> » à l’annonce si nous souhaitons créer un maul à la réception du ballon de la sauteuse. </a:t>
            </a:r>
            <a:endParaRPr b="0" i="0" sz="1500" u="none" cap="none" strike="noStrike">
              <a:solidFill>
                <a:srgbClr val="000000"/>
              </a:solidFill>
              <a:latin typeface="Calibri"/>
              <a:ea typeface="Calibri"/>
              <a:cs typeface="Calibri"/>
              <a:sym typeface="Calibri"/>
            </a:endParaRPr>
          </a:p>
          <a:p>
            <a:pPr indent="-285750" lvl="0" marL="285750" marR="0" rtl="0" algn="just">
              <a:lnSpc>
                <a:spcPct val="100000"/>
              </a:lnSpc>
              <a:spcBef>
                <a:spcPts val="0"/>
              </a:spcBef>
              <a:spcAft>
                <a:spcPts val="0"/>
              </a:spcAft>
              <a:buClr>
                <a:srgbClr val="000000"/>
              </a:buClr>
              <a:buSzPts val="1500"/>
              <a:buFont typeface="Arial"/>
              <a:buChar char="•"/>
            </a:pPr>
            <a:r>
              <a:rPr b="0" i="0" lang="fr-FR" sz="1500" u="none" cap="none" strike="noStrike">
                <a:solidFill>
                  <a:schemeClr val="dk1"/>
                </a:solidFill>
                <a:latin typeface="Calibri"/>
                <a:ea typeface="Calibri"/>
                <a:cs typeface="Calibri"/>
                <a:sym typeface="Calibri"/>
              </a:rPr>
              <a:t>Au contraire on ajoutera « </a:t>
            </a:r>
            <a:r>
              <a:rPr b="1" i="0" lang="fr-FR" sz="1500" u="none" cap="none" strike="noStrike">
                <a:solidFill>
                  <a:schemeClr val="dk1"/>
                </a:solidFill>
                <a:latin typeface="Calibri"/>
                <a:ea typeface="Calibri"/>
                <a:cs typeface="Calibri"/>
                <a:sym typeface="Calibri"/>
              </a:rPr>
              <a:t>JAUNE</a:t>
            </a:r>
            <a:r>
              <a:rPr b="0" i="0" lang="fr-FR" sz="1500" u="none" cap="none" strike="noStrike">
                <a:solidFill>
                  <a:schemeClr val="dk1"/>
                </a:solidFill>
                <a:latin typeface="Calibri"/>
                <a:ea typeface="Calibri"/>
                <a:cs typeface="Calibri"/>
                <a:sym typeface="Calibri"/>
              </a:rPr>
              <a:t> » à l’annonce si nous souhaitons que le ballon soit directement donné au relayeur. </a:t>
            </a:r>
            <a:endParaRPr b="0" i="0" sz="1500" u="none" cap="none" strike="noStrike">
              <a:solidFill>
                <a:srgbClr val="000000"/>
              </a:solidFill>
              <a:latin typeface="Calibri"/>
              <a:ea typeface="Calibri"/>
              <a:cs typeface="Calibri"/>
              <a:sym typeface="Calibri"/>
            </a:endParaRPr>
          </a:p>
        </p:txBody>
      </p:sp>
      <p:pic>
        <p:nvPicPr>
          <p:cNvPr id="343" name="Google Shape;343;p9"/>
          <p:cNvPicPr preferRelativeResize="0"/>
          <p:nvPr/>
        </p:nvPicPr>
        <p:blipFill rotWithShape="1">
          <a:blip r:embed="rId3">
            <a:alphaModFix/>
          </a:blip>
          <a:srcRect b="0" l="0" r="0" t="0"/>
          <a:stretch/>
        </p:blipFill>
        <p:spPr>
          <a:xfrm>
            <a:off x="29160" y="91440"/>
            <a:ext cx="1275480" cy="1236600"/>
          </a:xfrm>
          <a:prstGeom prst="rect">
            <a:avLst/>
          </a:prstGeom>
          <a:noFill/>
          <a:ln>
            <a:noFill/>
          </a:ln>
        </p:spPr>
      </p:pic>
      <p:cxnSp>
        <p:nvCxnSpPr>
          <p:cNvPr id="344" name="Google Shape;344;p9"/>
          <p:cNvCxnSpPr/>
          <p:nvPr/>
        </p:nvCxnSpPr>
        <p:spPr>
          <a:xfrm>
            <a:off x="1467485" y="1680840"/>
            <a:ext cx="0" cy="600542"/>
          </a:xfrm>
          <a:prstGeom prst="straightConnector1">
            <a:avLst/>
          </a:prstGeom>
          <a:noFill/>
          <a:ln cap="flat" cmpd="sng" w="19050">
            <a:solidFill>
              <a:schemeClr val="lt1"/>
            </a:solidFill>
            <a:prstDash val="solid"/>
            <a:round/>
            <a:headEnd len="sm" w="sm" type="none"/>
            <a:tailEnd len="sm" w="sm" type="none"/>
          </a:ln>
        </p:spPr>
      </p:cxnSp>
      <p:cxnSp>
        <p:nvCxnSpPr>
          <p:cNvPr id="345" name="Google Shape;345;p9"/>
          <p:cNvCxnSpPr/>
          <p:nvPr/>
        </p:nvCxnSpPr>
        <p:spPr>
          <a:xfrm>
            <a:off x="1469361" y="2387596"/>
            <a:ext cx="0" cy="581171"/>
          </a:xfrm>
          <a:prstGeom prst="straightConnector1">
            <a:avLst/>
          </a:prstGeom>
          <a:noFill/>
          <a:ln cap="flat" cmpd="sng" w="19050">
            <a:solidFill>
              <a:schemeClr val="lt1"/>
            </a:solidFill>
            <a:prstDash val="solid"/>
            <a:round/>
            <a:headEnd len="sm" w="sm" type="none"/>
            <a:tailEnd len="sm" w="sm" type="none"/>
          </a:ln>
        </p:spPr>
      </p:cxnSp>
      <p:cxnSp>
        <p:nvCxnSpPr>
          <p:cNvPr id="346" name="Google Shape;346;p9"/>
          <p:cNvCxnSpPr/>
          <p:nvPr/>
        </p:nvCxnSpPr>
        <p:spPr>
          <a:xfrm>
            <a:off x="1467485" y="3144122"/>
            <a:ext cx="0" cy="563113"/>
          </a:xfrm>
          <a:prstGeom prst="straightConnector1">
            <a:avLst/>
          </a:prstGeom>
          <a:noFill/>
          <a:ln cap="flat" cmpd="sng" w="19050">
            <a:solidFill>
              <a:schemeClr val="lt1"/>
            </a:solidFill>
            <a:prstDash val="solid"/>
            <a:round/>
            <a:headEnd len="sm" w="sm" type="none"/>
            <a:tailEnd len="sm" w="sm" type="none"/>
          </a:ln>
        </p:spPr>
      </p:cxnSp>
      <p:cxnSp>
        <p:nvCxnSpPr>
          <p:cNvPr id="347" name="Google Shape;347;p9"/>
          <p:cNvCxnSpPr/>
          <p:nvPr/>
        </p:nvCxnSpPr>
        <p:spPr>
          <a:xfrm>
            <a:off x="1476721" y="3819543"/>
            <a:ext cx="0" cy="563113"/>
          </a:xfrm>
          <a:prstGeom prst="straightConnector1">
            <a:avLst/>
          </a:prstGeom>
          <a:noFill/>
          <a:ln cap="flat" cmpd="sng" w="19050">
            <a:solidFill>
              <a:schemeClr val="lt1"/>
            </a:solidFill>
            <a:prstDash val="solid"/>
            <a:round/>
            <a:headEnd len="sm" w="sm" type="none"/>
            <a:tailEnd len="sm" w="sm" type="none"/>
          </a:ln>
        </p:spPr>
      </p:cxnSp>
      <p:cxnSp>
        <p:nvCxnSpPr>
          <p:cNvPr id="348" name="Google Shape;348;p9"/>
          <p:cNvCxnSpPr/>
          <p:nvPr/>
        </p:nvCxnSpPr>
        <p:spPr>
          <a:xfrm>
            <a:off x="1476721" y="4493797"/>
            <a:ext cx="0" cy="563113"/>
          </a:xfrm>
          <a:prstGeom prst="straightConnector1">
            <a:avLst/>
          </a:prstGeom>
          <a:noFill/>
          <a:ln cap="flat" cmpd="sng" w="19050">
            <a:solidFill>
              <a:schemeClr val="lt1"/>
            </a:solidFill>
            <a:prstDash val="solid"/>
            <a:round/>
            <a:headEnd len="sm" w="sm" type="none"/>
            <a:tailEnd len="sm" w="sm" type="none"/>
          </a:ln>
        </p:spPr>
      </p:cxnSp>
      <p:cxnSp>
        <p:nvCxnSpPr>
          <p:cNvPr id="349" name="Google Shape;349;p9"/>
          <p:cNvCxnSpPr/>
          <p:nvPr/>
        </p:nvCxnSpPr>
        <p:spPr>
          <a:xfrm>
            <a:off x="1435706" y="5533643"/>
            <a:ext cx="0" cy="563113"/>
          </a:xfrm>
          <a:prstGeom prst="straightConnector1">
            <a:avLst/>
          </a:prstGeom>
          <a:noFill/>
          <a:ln cap="flat" cmpd="sng" w="19050">
            <a:solidFill>
              <a:schemeClr val="lt1"/>
            </a:solidFill>
            <a:prstDash val="solid"/>
            <a:round/>
            <a:headEnd len="sm" w="sm" type="none"/>
            <a:tailEnd len="sm" w="sm" type="none"/>
          </a:ln>
        </p:spPr>
      </p:cxn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2020-04-30T13:29:23Z</dcterms:created>
  <dc:creator>OMOKOLO Pierre-Henri</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3</vt:i4>
  </property>
  <property fmtid="{D5CDD505-2E9C-101B-9397-08002B2CF9AE}" pid="8" name="PresentationFormat">
    <vt:lpwstr>Grand écran</vt:lpwstr>
  </property>
  <property fmtid="{D5CDD505-2E9C-101B-9397-08002B2CF9AE}" pid="9" name="ScaleCrop">
    <vt:bool>false</vt:bool>
  </property>
  <property fmtid="{D5CDD505-2E9C-101B-9397-08002B2CF9AE}" pid="10" name="ShareDoc">
    <vt:bool>false</vt:bool>
  </property>
  <property fmtid="{D5CDD505-2E9C-101B-9397-08002B2CF9AE}" pid="11" name="Slides">
    <vt:i4>22</vt:i4>
  </property>
</Properties>
</file>