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67" r:id="rId9"/>
    <p:sldId id="266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947925905220774E-2"/>
          <c:y val="0.14089226112193362"/>
          <c:w val="0.70212598046172991"/>
          <c:h val="0.8222370446928941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Objectifs match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D1-436F-9411-95C5ECE52A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D1-436F-9411-95C5ECE52A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D1-436F-9411-95C5ECE52A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D1-436F-9411-95C5ECE52AD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4"/>
                <c:pt idx="0">
                  <c:v>On s'en fout</c:v>
                </c:pt>
                <c:pt idx="1">
                  <c:v>1 victoire</c:v>
                </c:pt>
                <c:pt idx="2">
                  <c:v>1 à 3 victoires</c:v>
                </c:pt>
                <c:pt idx="3">
                  <c:v>Plus de 3 victoires</c:v>
                </c:pt>
              </c:strCache>
              <c:extLst/>
            </c:strRef>
          </c:cat>
          <c:val>
            <c:numRef>
              <c:f>Feuil1!$B$2:$B$7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64-41F9-AADB-50EF1A853A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41725881214735"/>
          <c:y val="0.42932995980997563"/>
          <c:w val="0.27958274118785259"/>
          <c:h val="0.251506521080650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Valeurs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947925905220774E-2"/>
          <c:y val="0.14089226112193362"/>
          <c:w val="0.70212598046172991"/>
          <c:h val="0.8222370446928941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41725881214735"/>
          <c:y val="0.42932995980997563"/>
          <c:w val="0.27958274118785259"/>
          <c:h val="0.251506521080650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Valeurs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947925905220774E-2"/>
          <c:y val="0.14089226112193362"/>
          <c:w val="0.70212598046172991"/>
          <c:h val="0.8222370446928941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41725881214735"/>
          <c:y val="0.42932995980997563"/>
          <c:w val="0.27958274118785259"/>
          <c:h val="0.251506521080650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Valeurs Votées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3"/>
                <c:pt idx="0">
                  <c:v>Respect</c:v>
                </c:pt>
                <c:pt idx="1">
                  <c:v>Solidarité</c:v>
                </c:pt>
                <c:pt idx="2">
                  <c:v>Courage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89C7-4735-9229-24CD7172B4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2302B-A474-402A-A4AA-B715A8AB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1AD021-028D-48B2-999E-94CCE0DA7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260C5-DA76-429B-9A87-866CAC01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A85974-F156-4644-8731-96F7EA1F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9891AD-A15A-4E3D-A8A6-EE2013AD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9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B64A-FE8F-4AD0-9B02-9479607B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A34C89-16AC-4C87-A681-A11AB3437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601C9-6B3E-4FB6-A0CF-A7F55E74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82C3F-4247-412B-90B7-C06484A4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8FB1DA-05CF-4EAE-BEC4-919117AD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4EABD1-1852-4AB9-BD8B-6A7386479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8C3AF4-3766-4A7D-959C-19AC7733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6BAAFC-D693-41D7-995E-EE7C6BAA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EE927-D916-42FB-A347-BB87BF9A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2B9D8-24C6-4068-9906-CABE5A64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56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B083B-1CF9-4FFB-BD4C-DF6AC94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C1B62-1929-4EE3-AB49-3CEC1EB32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2F772F-1361-4B07-8877-47B1948F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61AD7-ACAD-48E3-9AFE-D70A91BC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354D9C-7280-480E-9E83-55308B81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F2511-919C-4427-8BC1-303C192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C9E11-CC97-4401-B377-C44419305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CA322-2FC8-42DC-8D64-B4849CE1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E6C39-C2B1-4A4B-B4FB-3AFFA2BF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EEEA4-C289-435C-99F8-700D13CE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4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816E9-6505-402D-880E-94718AB1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6B6E13-3C07-4857-8CC5-D00BFDD10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E8AD60-E1FE-45F1-BAAD-6221EC579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44E5BB-DEC2-474A-A17A-9590FC8A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7F43E-59DF-4933-90D1-B3F9B476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636E1-B119-4E05-B1EF-5EFA694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4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980ED-3F96-4C00-8A00-BFDA8DA5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59D3D-5F74-4359-99BA-1F92C98C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77223E-2E95-45C4-9B28-6C50F979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3577E4-D471-4D80-B0A9-7DA66E3F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D2A3E6-1863-46CA-B6A9-BBB0FC6BD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6D5A70-5883-4CC2-9D2C-7B07A00A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39A458-3B5D-415C-AC01-D9EBDA7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E75145-27EF-454D-BC5A-0C560E0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82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5A05D-A0F5-4527-AFEA-5C36BFFF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20BC3D-2C9E-4A12-A516-08413C80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8CBFD-FA7E-4108-8183-AA8F9F49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78E2FF-DBCA-426B-99A3-EE962963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40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48B7FE-FD92-46D2-9A3B-532052A4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E0BAFE-8FB6-4D05-B94C-929E17A0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C7236C-2CF4-4C25-BFA7-783E1EB6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2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48B01-AD74-4C4F-877E-4212C881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151D0-1A4E-46C2-B054-E8544D4F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4B65C1-459A-448E-9780-243B986C3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D80B1D-2373-4675-9C24-901CF944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62AE53-7434-4846-8162-1DA2630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FD6DE7-B59A-4D3A-93BD-A1317A00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32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DF5D5-B495-4DB7-9C47-D5646EA6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CB892E-8605-4F70-8039-416D62C22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A7051D-F302-4067-A0A3-4AC2E843A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211561-E436-41DF-9FE0-17B6D67A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D061B5-5050-4EC5-8F7C-BE5E2CA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377A31-E252-46E0-A2C0-CE8D97C1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24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705D9B-0B72-42FB-A44F-9BF8225B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2B7050-D0BE-4DD3-9AB8-8E9ED003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CA890-B050-4515-BA03-CE99AB151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B843-70F3-408D-AC14-A7BBF0A8DE5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65804-C274-4E41-93EF-D2E472641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802E3-7D8C-4654-BC01-0EE8577A5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1FC3-A37E-4D2C-91F2-FFBB0563A3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46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NZivn-_hR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ble objectif-1">
            <a:extLst>
              <a:ext uri="{FF2B5EF4-FFF2-40B4-BE49-F238E27FC236}">
                <a16:creationId xmlns:a16="http://schemas.microsoft.com/office/drawing/2014/main" id="{0B53827C-4810-4FEF-9063-156B9D0F1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2298"/>
          <a:stretch/>
        </p:blipFill>
        <p:spPr bwMode="auto">
          <a:xfrm>
            <a:off x="1986989" y="360727"/>
            <a:ext cx="8513178" cy="5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2159415" y="2967335"/>
            <a:ext cx="787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Objectifs Saison 2020/2021</a:t>
            </a:r>
          </a:p>
        </p:txBody>
      </p:sp>
    </p:spTree>
    <p:extLst>
      <p:ext uri="{BB962C8B-B14F-4D97-AF65-F5344CB8AC3E}">
        <p14:creationId xmlns:p14="http://schemas.microsoft.com/office/powerpoint/2010/main" val="134103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ble objectif-1">
            <a:extLst>
              <a:ext uri="{FF2B5EF4-FFF2-40B4-BE49-F238E27FC236}">
                <a16:creationId xmlns:a16="http://schemas.microsoft.com/office/drawing/2014/main" id="{0B53827C-4810-4FEF-9063-156B9D0F1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2298"/>
          <a:stretch/>
        </p:blipFill>
        <p:spPr bwMode="auto">
          <a:xfrm>
            <a:off x="1986989" y="360727"/>
            <a:ext cx="8513178" cy="5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1855512" y="617103"/>
            <a:ext cx="848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 Sportifs/</a:t>
            </a:r>
            <a:r>
              <a:rPr kumimoji="0" lang="fr-FR" sz="5400" b="0" i="0" u="none" strike="noStrike" kern="1200" cap="none" spc="0" normalizeH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Comptable</a:t>
            </a:r>
            <a:endParaRPr kumimoji="0" lang="fr-FR" sz="5400" b="0" i="0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1687100" y="3457592"/>
            <a:ext cx="881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Valeurs de la saison/du groupe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4" y="46653"/>
            <a:ext cx="1676942" cy="16769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3682801" y="1364265"/>
            <a:ext cx="489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Une victoire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0" y="2597567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n°2 : </a:t>
            </a:r>
            <a:r>
              <a:rPr lang="fr-FR" sz="4800" b="1" dirty="0"/>
              <a:t>1 à 2 victoires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6096000" y="2597567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n°3 : </a:t>
            </a:r>
            <a:r>
              <a:rPr lang="fr-FR" sz="4800" b="1" dirty="0"/>
              <a:t>Plus de 3 victoires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0" y="4588794"/>
            <a:ext cx="406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RESPECT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3885393" y="4588794"/>
            <a:ext cx="4421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SOLIDARITE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8100036" y="4588794"/>
            <a:ext cx="406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57799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ble objectif-1">
            <a:extLst>
              <a:ext uri="{FF2B5EF4-FFF2-40B4-BE49-F238E27FC236}">
                <a16:creationId xmlns:a16="http://schemas.microsoft.com/office/drawing/2014/main" id="{0B53827C-4810-4FEF-9063-156B9D0F1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2298"/>
          <a:stretch/>
        </p:blipFill>
        <p:spPr bwMode="auto">
          <a:xfrm>
            <a:off x="1986989" y="360727"/>
            <a:ext cx="8513178" cy="5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4" y="46653"/>
            <a:ext cx="1676942" cy="1676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1855512" y="617103"/>
            <a:ext cx="848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 Sportifs/</a:t>
            </a:r>
            <a:r>
              <a:rPr kumimoji="0" lang="fr-FR" sz="5400" b="0" i="0" u="none" strike="noStrike" kern="1200" cap="none" spc="0" normalizeH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Comptable</a:t>
            </a:r>
            <a:endParaRPr kumimoji="0" lang="fr-FR" sz="5400" b="0" i="0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6F80795-B069-4577-8C66-99561CFE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529526"/>
              </p:ext>
            </p:extLst>
          </p:nvPr>
        </p:nvGraphicFramePr>
        <p:xfrm>
          <a:off x="1073790" y="1914321"/>
          <a:ext cx="5094254" cy="41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44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285754-EAB7-47CC-8A21-26174A608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" b="87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5037158" y="440935"/>
            <a:ext cx="241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Objectif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3682801" y="1364265"/>
            <a:ext cx="489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Une victoire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E560FE-76F1-492B-9C12-370A0010C3DF}"/>
              </a:ext>
            </a:extLst>
          </p:cNvPr>
          <p:cNvSpPr txBox="1"/>
          <p:nvPr/>
        </p:nvSpPr>
        <p:spPr>
          <a:xfrm>
            <a:off x="8574841" y="4532515"/>
            <a:ext cx="3026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Être à 100% de mieux que l’année dernière.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Prendre goût à la victoire.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Sur chaque match, se dire qu’on peut gagner !!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F3C834-2E65-481B-9F7F-38E3E8213904}"/>
              </a:ext>
            </a:extLst>
          </p:cNvPr>
          <p:cNvSpPr txBox="1"/>
          <p:nvPr/>
        </p:nvSpPr>
        <p:spPr>
          <a:xfrm rot="20181047">
            <a:off x="371031" y="3096965"/>
            <a:ext cx="274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Ce qui permettra de dire que nous avons fait une bonne saison :</a:t>
            </a:r>
          </a:p>
        </p:txBody>
      </p:sp>
    </p:spTree>
    <p:extLst>
      <p:ext uri="{BB962C8B-B14F-4D97-AF65-F5344CB8AC3E}">
        <p14:creationId xmlns:p14="http://schemas.microsoft.com/office/powerpoint/2010/main" val="1926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AE91F86-0C78-419D-9845-8D538585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4312601" y="440935"/>
            <a:ext cx="3861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 n°2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96A662-A5F1-4F21-99A8-3DA6CC76FCE6}"/>
              </a:ext>
            </a:extLst>
          </p:cNvPr>
          <p:cNvSpPr txBox="1"/>
          <p:nvPr/>
        </p:nvSpPr>
        <p:spPr>
          <a:xfrm rot="976770">
            <a:off x="7528924" y="1932290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Etape</a:t>
            </a:r>
            <a:r>
              <a:rPr lang="fr-FR" sz="2400" b="1" dirty="0">
                <a:solidFill>
                  <a:schemeClr val="bg1"/>
                </a:solidFill>
              </a:rPr>
              <a:t> par </a:t>
            </a:r>
            <a:r>
              <a:rPr lang="fr-FR" sz="2400" b="1" dirty="0" err="1">
                <a:solidFill>
                  <a:schemeClr val="bg1"/>
                </a:solidFill>
              </a:rPr>
              <a:t>Etape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CD46E8-5F2D-4615-8293-30167FF76C19}"/>
              </a:ext>
            </a:extLst>
          </p:cNvPr>
          <p:cNvSpPr txBox="1"/>
          <p:nvPr/>
        </p:nvSpPr>
        <p:spPr>
          <a:xfrm>
            <a:off x="353771" y="4112821"/>
            <a:ext cx="3538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Lorsqu’on aura commencer à gagner on ne va pas s’arrêter de vouloir gagner. Il va falloir chercher à se dépasser et chercher plus loin.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Ça ne reste que du BONUS. Pas de pression à l’heure actuelle. On ne parlera de cet objectif uniquement lorsque le premier sera validé.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Personne ne sera déçu de vous si celui-ci n’est pas acquis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2123135" y="1731758"/>
            <a:ext cx="5325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</a:rPr>
              <a:t>1 à 3 victoires</a:t>
            </a:r>
          </a:p>
        </p:txBody>
      </p:sp>
    </p:spTree>
    <p:extLst>
      <p:ext uri="{BB962C8B-B14F-4D97-AF65-F5344CB8AC3E}">
        <p14:creationId xmlns:p14="http://schemas.microsoft.com/office/powerpoint/2010/main" val="27413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3F69F9-86C7-487C-9F00-C68F27F4B8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" y="-4800"/>
            <a:ext cx="12194592" cy="6862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4468345" y="360727"/>
            <a:ext cx="3861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Objectif n°3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45F49A-51E6-477A-A2C5-D5E9950A0EC4}"/>
              </a:ext>
            </a:extLst>
          </p:cNvPr>
          <p:cNvSpPr/>
          <p:nvPr/>
        </p:nvSpPr>
        <p:spPr>
          <a:xfrm>
            <a:off x="313962" y="4225735"/>
            <a:ext cx="383707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Ce projet sera évoqué uniquement lorsque les deux autres auront été faits.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Cet objectif est la cerise sur le gâteau. On serait plus qu’heureux d’y arriver mais avant d’y penser il va falloir se concentrer sur l’objectif Numéro 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Les choses arriveront étape par étape.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Personne ne vous jugera sur un éventuel échec.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96A662-A5F1-4F21-99A8-3DA6CC76FCE6}"/>
              </a:ext>
            </a:extLst>
          </p:cNvPr>
          <p:cNvSpPr txBox="1"/>
          <p:nvPr/>
        </p:nvSpPr>
        <p:spPr>
          <a:xfrm rot="976770">
            <a:off x="7528924" y="1932289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rêve encore inatteignable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EA6251-84C6-4C49-8D4D-6BFBD8B40D12}"/>
              </a:ext>
            </a:extLst>
          </p:cNvPr>
          <p:cNvSpPr txBox="1"/>
          <p:nvPr/>
        </p:nvSpPr>
        <p:spPr>
          <a:xfrm>
            <a:off x="3102898" y="2824577"/>
            <a:ext cx="659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</a:rPr>
              <a:t>Plus de 3 victoires</a:t>
            </a:r>
          </a:p>
        </p:txBody>
      </p:sp>
    </p:spTree>
    <p:extLst>
      <p:ext uri="{BB962C8B-B14F-4D97-AF65-F5344CB8AC3E}">
        <p14:creationId xmlns:p14="http://schemas.microsoft.com/office/powerpoint/2010/main" val="12274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ble objectif-1">
            <a:extLst>
              <a:ext uri="{FF2B5EF4-FFF2-40B4-BE49-F238E27FC236}">
                <a16:creationId xmlns:a16="http://schemas.microsoft.com/office/drawing/2014/main" id="{0B53827C-4810-4FEF-9063-156B9D0F1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2298"/>
          <a:stretch/>
        </p:blipFill>
        <p:spPr bwMode="auto">
          <a:xfrm>
            <a:off x="1986989" y="360727"/>
            <a:ext cx="8513178" cy="5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4" y="46653"/>
            <a:ext cx="1676942" cy="1676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1687106" y="617103"/>
            <a:ext cx="881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Valeurs de la saison/du groupe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6F80795-B069-4577-8C66-99561CFE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054831"/>
              </p:ext>
            </p:extLst>
          </p:nvPr>
        </p:nvGraphicFramePr>
        <p:xfrm>
          <a:off x="1226190" y="2066721"/>
          <a:ext cx="5094254" cy="41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6F80795-B069-4577-8C66-99561CFE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975159"/>
              </p:ext>
            </p:extLst>
          </p:nvPr>
        </p:nvGraphicFramePr>
        <p:xfrm>
          <a:off x="1378590" y="2219121"/>
          <a:ext cx="5094254" cy="41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2BE2574-0A40-48CD-92CF-7B4F95E7A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454262"/>
              </p:ext>
            </p:extLst>
          </p:nvPr>
        </p:nvGraphicFramePr>
        <p:xfrm>
          <a:off x="1073791" y="2351248"/>
          <a:ext cx="3727896" cy="355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6280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2F53D2-5E6C-415B-8641-BB232B21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1219229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4542067" y="360727"/>
            <a:ext cx="297956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3442679" y="1651765"/>
            <a:ext cx="51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Respect du groupe et du club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A26DD9-1508-43A5-B294-D7A58A5A401A}"/>
              </a:ext>
            </a:extLst>
          </p:cNvPr>
          <p:cNvSpPr txBox="1"/>
          <p:nvPr/>
        </p:nvSpPr>
        <p:spPr>
          <a:xfrm>
            <a:off x="-14514" y="3990865"/>
            <a:ext cx="40680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On cohabite ensemble pour partager une passion commune. On ne peut pas être d’accord sur tout car nous sommes différents et différentes. Il faut apprendre à respecter les différents points de vu. Ça passe par de la communication et de la transparence entre chacun et chacune d’entre nous.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3443448" y="2236540"/>
            <a:ext cx="51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Respect des adversaires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3443448" y="2821315"/>
            <a:ext cx="51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Respect des règles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A26DD9-1508-43A5-B294-D7A58A5A401A}"/>
              </a:ext>
            </a:extLst>
          </p:cNvPr>
          <p:cNvSpPr txBox="1"/>
          <p:nvPr/>
        </p:nvSpPr>
        <p:spPr>
          <a:xfrm>
            <a:off x="8109780" y="3985005"/>
            <a:ext cx="4068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Respect des règles : ponctualité, politesse, rangement etc…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A26DD9-1508-43A5-B294-D7A58A5A401A}"/>
              </a:ext>
            </a:extLst>
          </p:cNvPr>
          <p:cNvSpPr txBox="1"/>
          <p:nvPr/>
        </p:nvSpPr>
        <p:spPr>
          <a:xfrm>
            <a:off x="4040898" y="3985005"/>
            <a:ext cx="4068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Respect de l’adversaire, pas de jeu déloyal.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Lorsque les adversaires viennent chez nous, on les accueille.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Ce qui se passe sur le terrain doit rester sur le terrain.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On respecte aussi l’adversaire en donnant tout sur le terrain.</a:t>
            </a:r>
          </a:p>
        </p:txBody>
      </p:sp>
    </p:spTree>
    <p:extLst>
      <p:ext uri="{BB962C8B-B14F-4D97-AF65-F5344CB8AC3E}">
        <p14:creationId xmlns:p14="http://schemas.microsoft.com/office/powerpoint/2010/main" val="7044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555A19F-6BC9-4DBA-9E52-CBA1C341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9" b="12959"/>
          <a:stretch/>
        </p:blipFill>
        <p:spPr>
          <a:xfrm>
            <a:off x="1508589" y="46652"/>
            <a:ext cx="9174822" cy="69483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4670482" y="360727"/>
            <a:ext cx="2851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Solidarité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1880125" y="2947800"/>
            <a:ext cx="867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Toujours s’encourager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A26DD9-1508-43A5-B294-D7A58A5A401A}"/>
              </a:ext>
            </a:extLst>
          </p:cNvPr>
          <p:cNvSpPr txBox="1"/>
          <p:nvPr/>
        </p:nvSpPr>
        <p:spPr>
          <a:xfrm>
            <a:off x="6707320" y="4549676"/>
            <a:ext cx="537667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Nous aurons des moments de doutes dans la saison (coachs, joueuses, administratifs). Nous aurons donc besoin de nous soutenir pour se relever.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C’est tous et toutes ensembles que l’on pourra y arriver.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C’est le groupe qui nous fait avancer et non l’inverse.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La solidarité c’est aussi partager une bière avec sa collègue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1880125" y="3589301"/>
            <a:ext cx="867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groupe passe avant ma personne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1880125" y="1813856"/>
            <a:ext cx="8674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Sur le terrain j’aide toujours ma copine, sans aucune distinction</a:t>
            </a:r>
          </a:p>
        </p:txBody>
      </p:sp>
    </p:spTree>
    <p:extLst>
      <p:ext uri="{BB962C8B-B14F-4D97-AF65-F5344CB8AC3E}">
        <p14:creationId xmlns:p14="http://schemas.microsoft.com/office/powerpoint/2010/main" val="14248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363DF99-8D5E-463D-A2B4-4CCF6613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10"/>
            <a:ext cx="12192000" cy="6852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0EB0F-3602-4B39-8440-789B9BF2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652"/>
            <a:ext cx="2780523" cy="278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54A5A-E09A-4130-AD55-43165FED0BC5}"/>
              </a:ext>
            </a:extLst>
          </p:cNvPr>
          <p:cNvSpPr/>
          <p:nvPr/>
        </p:nvSpPr>
        <p:spPr>
          <a:xfrm>
            <a:off x="4540673" y="360727"/>
            <a:ext cx="311065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2378589" y="2346660"/>
            <a:ext cx="804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ne lâche rien jusqu’au coup de sifflet final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2378590" y="2928564"/>
            <a:ext cx="753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Rien n’est insurmontable pour nous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4A1ECF-A696-4BC0-B0B6-99BC0DF4A351}"/>
              </a:ext>
            </a:extLst>
          </p:cNvPr>
          <p:cNvSpPr txBox="1"/>
          <p:nvPr/>
        </p:nvSpPr>
        <p:spPr>
          <a:xfrm>
            <a:off x="2378590" y="1764755"/>
            <a:ext cx="753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se relève après chaque échec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A6DAB7-33BF-4AE6-A618-B575E21FB720}"/>
              </a:ext>
            </a:extLst>
          </p:cNvPr>
          <p:cNvSpPr txBox="1"/>
          <p:nvPr/>
        </p:nvSpPr>
        <p:spPr>
          <a:xfrm>
            <a:off x="0" y="3482446"/>
            <a:ext cx="5005633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Les erreurs et les défaites nous apprendrons comment être meilleur et nous amènerons à la victoire et la réussite. </a:t>
            </a:r>
          </a:p>
          <a:p>
            <a:pPr marL="285750" indent="-285750">
              <a:buFontTx/>
              <a:buChar char="-"/>
            </a:pPr>
            <a:r>
              <a:rPr lang="fr-FR" dirty="0"/>
              <a:t>Même dans adversité on se montre fière de porter ce maillot. Faisons honneur à ce maillot jusqu’au coup de sifflet final. On baisse pas la tête quelques soi le score. </a:t>
            </a:r>
          </a:p>
          <a:p>
            <a:pPr marL="285750" indent="-285750">
              <a:buFontTx/>
              <a:buChar char="-"/>
            </a:pPr>
            <a:r>
              <a:rPr lang="fr-FR" dirty="0"/>
              <a:t>Même si quelques chose ou un match nous parait trop compliqué. Faisons les choses à fond et sans regret. </a:t>
            </a:r>
          </a:p>
          <a:p>
            <a:pPr marL="285750" indent="-285750">
              <a:buFontTx/>
              <a:buChar char="-"/>
            </a:pPr>
            <a:r>
              <a:rPr lang="fr-FR" dirty="0">
                <a:hlinkClick r:id="rId4"/>
              </a:rPr>
              <a:t>https://www.youtube.com/watch?v=hNZivn-_hR0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5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552</Words>
  <Application>Microsoft Office PowerPoint</Application>
  <PresentationFormat>Grand écran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OMOKOLO Pierre-Henri</dc:creator>
  <cp:lastModifiedBy>OMOKOLO Pierre-Henri</cp:lastModifiedBy>
  <cp:revision>27</cp:revision>
  <dcterms:created xsi:type="dcterms:W3CDTF">2020-09-03T10:04:16Z</dcterms:created>
  <dcterms:modified xsi:type="dcterms:W3CDTF">2020-09-04T12:40:29Z</dcterms:modified>
</cp:coreProperties>
</file>